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xlsx" ContentType="application/vnd.openxmlformats-officedocument.spreadsheetml.sheet"/>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chemeClr val="accent3">
            <a:lumOff val="44000"/>
          </a:schemeClr>
        </a:fontRef>
        <a:schemeClr val="accent3">
          <a:lumOff val="44000"/>
        </a:schemeClr>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2CACC"/>
          </a:solidFill>
        </a:fill>
      </a:tcStyle>
    </a:wholeTbl>
    <a:band2H>
      <a:tcTxStyle/>
      <a:tcStyle>
        <a:tcBdr/>
        <a:fill>
          <a:solidFill>
            <a:srgbClr val="F8E7E7"/>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chemeClr val="accent3">
            <a:lumOff val="44000"/>
          </a:schemeClr>
        </a:fontRef>
        <a:schemeClr val="accent3">
          <a:lumOff val="44000"/>
        </a:schemeClr>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chemeClr val="accent3">
            <a:lumOff val="44000"/>
          </a:schemeClr>
        </a:fontRef>
        <a:schemeClr val="accent3">
          <a:lumOff val="44000"/>
        </a:schemeClr>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Row>
  </a:tblStyle>
  <a:tblStyle styleId="{CF821DB8-F4EB-4A41-A1BA-3FCAFE7338EE}" styleName="">
    <a:tblBg/>
    <a:wholeTbl>
      <a:tcTxStyle b="off"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lumOff val="44000"/>
            </a:schemeClr>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508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chemeClr val="accent3">
            <a:lumOff val="44000"/>
          </a:schemeClr>
        </a:fontRef>
        <a:schemeClr val="accent3">
          <a:lumOff val="44000"/>
        </a:schemeClr>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lumOff val="44000"/>
            </a:schemeClr>
          </a:solidFill>
        </a:fill>
      </a:tcStyle>
    </a:firstRow>
  </a:tblStyle>
  <a:tblStyle styleId="{2708684C-4D16-4618-839F-0558EEFCDFE6}" styleName="">
    <a:tblBg/>
    <a:wholeTbl>
      <a:tcTxStyle b="off"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alpha val="20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alpha val="20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508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no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6" d="100"/>
          <a:sy n="146" d="100"/>
        </p:scale>
        <p:origin x="-1072"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roundedCorners val="0"/>
  <c:style val="18"/>
  <c:chart>
    <c:autoTitleDeleted val="1"/>
    <c:plotArea>
      <c:layout>
        <c:manualLayout>
          <c:layoutTarget val="inner"/>
          <c:xMode val="edge"/>
          <c:yMode val="edge"/>
          <c:x val="0.0340153483570508"/>
          <c:y val="0.005"/>
          <c:w val="0.958484433784141"/>
          <c:h val="0.95848474661462"/>
        </c:manualLayout>
      </c:layout>
      <c:pieChart>
        <c:varyColors val="0"/>
        <c:ser>
          <c:idx val="0"/>
          <c:order val="0"/>
          <c:tx>
            <c:strRef>
              <c:f>Sheet1!$A$2</c:f>
              <c:strCache>
                <c:ptCount val="1"/>
                <c:pt idx="0">
                  <c:v>Spalte1</c:v>
                </c:pt>
              </c:strCache>
            </c:strRef>
          </c:tx>
          <c:spPr>
            <a:solidFill>
              <a:srgbClr val="F8931E"/>
            </a:solidFill>
            <a:ln w="12700" cap="flat">
              <a:noFill/>
              <a:miter lim="400000"/>
            </a:ln>
            <a:effectLst>
              <a:outerShdw blurRad="127000" dist="50800" dir="5400000" algn="tl">
                <a:srgbClr val="000000">
                  <a:alpha val="43137"/>
                </a:srgbClr>
              </a:outerShdw>
            </a:effectLst>
          </c:spPr>
          <c:dPt>
            <c:idx val="0"/>
            <c:bubble3D val="0"/>
          </c:dPt>
          <c:dPt>
            <c:idx val="1"/>
            <c:bubble3D val="0"/>
            <c:spPr>
              <a:solidFill>
                <a:srgbClr val="BFD730"/>
              </a:solidFill>
              <a:ln w="12700" cap="flat">
                <a:noFill/>
                <a:miter lim="400000"/>
              </a:ln>
              <a:effectLst>
                <a:outerShdw blurRad="127000" dist="50800" dir="5400000" algn="tl">
                  <a:srgbClr val="000000">
                    <a:alpha val="43137"/>
                  </a:srgbClr>
                </a:outerShdw>
              </a:effectLst>
            </c:spPr>
          </c:dPt>
          <c:dPt>
            <c:idx val="2"/>
            <c:bubble3D val="0"/>
            <c:spPr>
              <a:solidFill>
                <a:srgbClr val="FFDD00"/>
              </a:solidFill>
              <a:ln w="12700" cap="flat">
                <a:noFill/>
                <a:miter lim="400000"/>
              </a:ln>
              <a:effectLst>
                <a:outerShdw blurRad="127000" dist="50800" dir="5400000" algn="tl">
                  <a:srgbClr val="000000">
                    <a:alpha val="43137"/>
                  </a:srgbClr>
                </a:outerShdw>
              </a:effectLst>
            </c:spPr>
          </c:dPt>
          <c:cat>
            <c:strRef>
              <c:f>Sheet1!$B$1:$D$1</c:f>
              <c:strCache>
                <c:ptCount val="3"/>
                <c:pt idx="0">
                  <c:v>Series1</c:v>
                </c:pt>
                <c:pt idx="1">
                  <c:v>Series2</c:v>
                </c:pt>
                <c:pt idx="2">
                  <c:v>Series3</c:v>
                </c:pt>
              </c:strCache>
            </c:strRef>
          </c:cat>
          <c:val>
            <c:numRef>
              <c:f>Sheet1!$B$2:$D$2</c:f>
              <c:numCache>
                <c:formatCode>General</c:formatCode>
                <c:ptCount val="3"/>
                <c:pt idx="0">
                  <c:v>1.0</c:v>
                </c:pt>
                <c:pt idx="1">
                  <c:v>1.0</c:v>
                </c:pt>
                <c:pt idx="2">
                  <c:v>1.0</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143000" y="685800"/>
            <a:ext cx="4572000" cy="3429000"/>
          </a:xfrm>
          <a:prstGeom prst="rect">
            <a:avLst/>
          </a:prstGeom>
        </p:spPr>
        <p:txBody>
          <a:bodyPr/>
          <a:lstStyle/>
          <a:p>
            <a:endParaRPr/>
          </a:p>
        </p:txBody>
      </p:sp>
      <p:sp>
        <p:nvSpPr>
          <p:cNvPr id="50" name="Shape 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19839266"/>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xfrm>
            <a:off x="381000" y="685800"/>
            <a:ext cx="6096000" cy="3429000"/>
          </a:xfrm>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lvl="1" indent="0"/>
            <a:r>
              <a:t>Was wissen wir bisher?</a:t>
            </a:r>
          </a:p>
          <a:p>
            <a:pPr marL="158265" lvl="1" indent="-158265">
              <a:buSzPct val="100000"/>
              <a:buChar char="-"/>
            </a:pPr>
            <a:r>
              <a:t>Wir wissen die Daten können auf unterschiedliche Weise erfasst werden</a:t>
            </a:r>
          </a:p>
          <a:p>
            <a:pPr marL="158265" lvl="1" indent="-158265">
              <a:buSzPct val="100000"/>
              <a:buChar char="-"/>
            </a:pPr>
            <a:r>
              <a:t>Sie werden auf einem Server gesammelt</a:t>
            </a:r>
          </a:p>
          <a:p>
            <a:pPr marL="158265" lvl="1" indent="-158265">
              <a:buSzPct val="100000"/>
              <a:buChar char="-"/>
            </a:pPr>
            <a:r>
              <a:t>Und Ihre sensiblen Energiedaten werden stetig überwacht</a:t>
            </a:r>
          </a:p>
          <a:p>
            <a:pPr lvl="1" indent="0"/>
            <a:endParaRPr/>
          </a:p>
          <a:p>
            <a:pPr lvl="1" indent="0"/>
            <a:r>
              <a:t>Die Software als Überwachungs-, Erfassungs- und Analysetool mit der letztendlichen Optimierungs- und Auswertemöglichkeit.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381000" y="685800"/>
            <a:ext cx="6096000" cy="3429000"/>
          </a:xfrm>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lvl="1" indent="0"/>
            <a:r>
              <a:t>Was wissen wir bisher?</a:t>
            </a:r>
          </a:p>
          <a:p>
            <a:pPr marL="158265" lvl="1" indent="-158265">
              <a:buSzPct val="100000"/>
              <a:buChar char="-"/>
            </a:pPr>
            <a:r>
              <a:t>Wir wissen die Daten können auf unterschiedliche Weise erfasst werden</a:t>
            </a:r>
          </a:p>
          <a:p>
            <a:pPr marL="158265" lvl="1" indent="-158265">
              <a:buSzPct val="100000"/>
              <a:buChar char="-"/>
            </a:pPr>
            <a:r>
              <a:t>Sie werden auf einem Server gesammelt</a:t>
            </a:r>
          </a:p>
          <a:p>
            <a:pPr marL="158265" lvl="1" indent="-158265">
              <a:buSzPct val="100000"/>
              <a:buChar char="-"/>
            </a:pPr>
            <a:r>
              <a:t>Und Ihre sensiblen Energiedaten werden stetig überwacht</a:t>
            </a:r>
          </a:p>
          <a:p>
            <a:pPr lvl="1" indent="0"/>
            <a:endParaRPr/>
          </a:p>
          <a:p>
            <a:pPr lvl="1" indent="0"/>
            <a:r>
              <a:t>Die Software als Überwachungs-, Erfassungs- und Analysetool mit der letztendlichen Optimierungs- und Auswertemöglichkeit.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lvl="1" indent="0"/>
            <a:r>
              <a:t>Was wissen wir bisher?</a:t>
            </a:r>
          </a:p>
          <a:p>
            <a:pPr marL="158265" lvl="1" indent="-158265">
              <a:buSzPct val="100000"/>
              <a:buChar char="-"/>
            </a:pPr>
            <a:r>
              <a:t>Wir wissen die Daten können auf unterschiedliche Weise erfasst werden</a:t>
            </a:r>
          </a:p>
          <a:p>
            <a:pPr marL="158265" lvl="1" indent="-158265">
              <a:buSzPct val="100000"/>
              <a:buChar char="-"/>
            </a:pPr>
            <a:r>
              <a:t>Sie werden auf einem Server gesammelt</a:t>
            </a:r>
          </a:p>
          <a:p>
            <a:pPr marL="158265" lvl="1" indent="-158265">
              <a:buSzPct val="100000"/>
              <a:buChar char="-"/>
            </a:pPr>
            <a:r>
              <a:t>Und Ihre sensiblen Energiedaten werden stetig überwacht</a:t>
            </a:r>
          </a:p>
          <a:p>
            <a:pPr lvl="1" indent="0"/>
            <a:endParaRPr/>
          </a:p>
          <a:p>
            <a:pPr lvl="1" indent="0"/>
            <a:r>
              <a:t>Die Software als Überwachungs-, Erfassungs- und Analysetool mit der letztendlichen Optimierungs- und Auswertemöglichkeit.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lvl="1" indent="0"/>
            <a:r>
              <a:t>Was wissen wir bisher?</a:t>
            </a:r>
          </a:p>
          <a:p>
            <a:pPr marL="158265" lvl="1" indent="-158265">
              <a:buSzPct val="100000"/>
              <a:buChar char="-"/>
            </a:pPr>
            <a:r>
              <a:t>Wir wissen die Daten können auf unterschiedliche Weise erfasst werden</a:t>
            </a:r>
          </a:p>
          <a:p>
            <a:pPr marL="158265" lvl="1" indent="-158265">
              <a:buSzPct val="100000"/>
              <a:buChar char="-"/>
            </a:pPr>
            <a:r>
              <a:t>Sie werden auf einem Server gesammelt</a:t>
            </a:r>
          </a:p>
          <a:p>
            <a:pPr marL="158265" lvl="1" indent="-158265">
              <a:buSzPct val="100000"/>
              <a:buChar char="-"/>
            </a:pPr>
            <a:r>
              <a:t>Und Ihre sensiblen Energiedaten werden stetig überwacht</a:t>
            </a:r>
          </a:p>
          <a:p>
            <a:pPr lvl="1" indent="0"/>
            <a:endParaRPr/>
          </a:p>
          <a:p>
            <a:pPr lvl="1" indent="0"/>
            <a:r>
              <a:t>Die Software als Überwachungs-, Erfassungs- und Analysetool mit der letztendlichen Optimierungs- und Auswertemöglichkeit.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xfrm>
            <a:off x="381000" y="685800"/>
            <a:ext cx="6096000" cy="3429000"/>
          </a:xfrm>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xfrm>
            <a:off x="381000" y="685800"/>
            <a:ext cx="6096000" cy="3429000"/>
          </a:xfrm>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OBIS Kennzahlen = „Object Identification System“ Kennzahlen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elfolie">
    <p:spTree>
      <p:nvGrpSpPr>
        <p:cNvPr id="1" name=""/>
        <p:cNvGrpSpPr/>
        <p:nvPr/>
      </p:nvGrpSpPr>
      <p:grpSpPr>
        <a:xfrm>
          <a:off x="0" y="0"/>
          <a:ext cx="0" cy="0"/>
          <a:chOff x="0" y="0"/>
          <a:chExt cx="0" cy="0"/>
        </a:xfrm>
      </p:grpSpPr>
      <p:sp>
        <p:nvSpPr>
          <p:cNvPr id="25" name="Rechteck 13"/>
          <p:cNvSpPr/>
          <p:nvPr/>
        </p:nvSpPr>
        <p:spPr>
          <a:xfrm>
            <a:off x="0" y="7939"/>
            <a:ext cx="9144000" cy="757239"/>
          </a:xfrm>
          <a:prstGeom prst="rect">
            <a:avLst/>
          </a:prstGeom>
          <a:solidFill>
            <a:srgbClr val="DDE4E8"/>
          </a:solidFill>
          <a:ln w="12700">
            <a:miter lim="400000"/>
          </a:ln>
        </p:spPr>
        <p:txBody>
          <a:bodyPr lIns="45719" rIns="45719" anchor="ctr"/>
          <a:lstStyle/>
          <a:p>
            <a:pPr algn="ctr">
              <a:defRPr>
                <a:solidFill>
                  <a:srgbClr val="000000"/>
                </a:solidFill>
              </a:defRPr>
            </a:pPr>
            <a:endParaRPr/>
          </a:p>
        </p:txBody>
      </p:sp>
      <p:sp>
        <p:nvSpPr>
          <p:cNvPr id="26" name="Rechteck 6"/>
          <p:cNvSpPr/>
          <p:nvPr/>
        </p:nvSpPr>
        <p:spPr>
          <a:xfrm>
            <a:off x="0" y="5035551"/>
            <a:ext cx="9144000" cy="107951"/>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27" name="Rechteck 7"/>
          <p:cNvSpPr/>
          <p:nvPr/>
        </p:nvSpPr>
        <p:spPr>
          <a:xfrm>
            <a:off x="0" y="765176"/>
            <a:ext cx="9144000" cy="26989"/>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28" name="Rechteck 3"/>
          <p:cNvSpPr/>
          <p:nvPr/>
        </p:nvSpPr>
        <p:spPr>
          <a:xfrm>
            <a:off x="-1588" y="0"/>
            <a:ext cx="9144001" cy="4211638"/>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29" name="Titeltext"/>
          <p:cNvSpPr txBox="1">
            <a:spLocks noGrp="1"/>
          </p:cNvSpPr>
          <p:nvPr>
            <p:ph type="title"/>
          </p:nvPr>
        </p:nvSpPr>
        <p:spPr>
          <a:xfrm>
            <a:off x="431999" y="1944003"/>
            <a:ext cx="8289527" cy="1102520"/>
          </a:xfrm>
          <a:prstGeom prst="rect">
            <a:avLst/>
          </a:prstGeom>
        </p:spPr>
        <p:txBody>
          <a:bodyPr>
            <a:normAutofit/>
          </a:bodyPr>
          <a:lstStyle>
            <a:lvl1pPr>
              <a:defRPr sz="3600">
                <a:solidFill>
                  <a:schemeClr val="accent3">
                    <a:lumOff val="44000"/>
                  </a:schemeClr>
                </a:solidFill>
              </a:defRPr>
            </a:lvl1pPr>
          </a:lstStyle>
          <a:p>
            <a:r>
              <a:t>Titeltext</a:t>
            </a:r>
          </a:p>
        </p:txBody>
      </p:sp>
      <p:sp>
        <p:nvSpPr>
          <p:cNvPr id="30" name="Textebene 1…"/>
          <p:cNvSpPr txBox="1">
            <a:spLocks noGrp="1"/>
          </p:cNvSpPr>
          <p:nvPr>
            <p:ph type="body" sz="quarter" idx="1"/>
          </p:nvPr>
        </p:nvSpPr>
        <p:spPr>
          <a:xfrm>
            <a:off x="431999" y="1619999"/>
            <a:ext cx="8289527" cy="324001"/>
          </a:xfrm>
          <a:prstGeom prst="rect">
            <a:avLst/>
          </a:prstGeom>
        </p:spPr>
        <p:txBody>
          <a:bodyPr>
            <a:normAutofit/>
          </a:bodyPr>
          <a:lstStyle>
            <a:lvl1pPr marL="0" indent="0">
              <a:buClrTx/>
              <a:buSzTx/>
              <a:buNone/>
              <a:defRPr>
                <a:solidFill>
                  <a:schemeClr val="accent3">
                    <a:lumOff val="44000"/>
                  </a:schemeClr>
                </a:solidFill>
              </a:defRPr>
            </a:lvl1pPr>
            <a:lvl2pPr marL="0" indent="457200">
              <a:buClrTx/>
              <a:buSzTx/>
              <a:buNone/>
              <a:defRPr>
                <a:solidFill>
                  <a:schemeClr val="accent3">
                    <a:lumOff val="44000"/>
                  </a:schemeClr>
                </a:solidFill>
              </a:defRPr>
            </a:lvl2pPr>
            <a:lvl3pPr marL="0" indent="914400">
              <a:buClrTx/>
              <a:buSzTx/>
              <a:buNone/>
              <a:defRPr>
                <a:solidFill>
                  <a:schemeClr val="accent3">
                    <a:lumOff val="44000"/>
                  </a:schemeClr>
                </a:solidFill>
              </a:defRPr>
            </a:lvl3pPr>
            <a:lvl4pPr marL="0" indent="1371600">
              <a:buClrTx/>
              <a:buSzTx/>
              <a:buNone/>
              <a:defRPr>
                <a:solidFill>
                  <a:schemeClr val="accent3">
                    <a:lumOff val="44000"/>
                  </a:schemeClr>
                </a:solidFill>
              </a:defRPr>
            </a:lvl4pPr>
            <a:lvl5pPr marL="0" indent="1828800">
              <a:buClrTx/>
              <a:buSzTx/>
              <a:buNone/>
              <a:defRPr>
                <a:solidFill>
                  <a:schemeClr val="accent3">
                    <a:lumOff val="44000"/>
                  </a:schemeClr>
                </a:solidFill>
              </a:defRPr>
            </a:lvl5pPr>
          </a:lstStyle>
          <a:p>
            <a:r>
              <a:t>Textebene 1</a:t>
            </a:r>
          </a:p>
          <a:p>
            <a:pPr lvl="1"/>
            <a:r>
              <a:t>Textebene 2</a:t>
            </a:r>
          </a:p>
          <a:p>
            <a:pPr lvl="2"/>
            <a:r>
              <a:t>Textebene 3</a:t>
            </a:r>
          </a:p>
          <a:p>
            <a:pPr lvl="3"/>
            <a:r>
              <a:t>Textebene 4</a:t>
            </a:r>
          </a:p>
          <a:p>
            <a:pPr lvl="4"/>
            <a:r>
              <a:t>Textebene 5</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8" name="Rechteck 13"/>
          <p:cNvSpPr/>
          <p:nvPr/>
        </p:nvSpPr>
        <p:spPr>
          <a:xfrm>
            <a:off x="0" y="7939"/>
            <a:ext cx="9144000" cy="757239"/>
          </a:xfrm>
          <a:prstGeom prst="rect">
            <a:avLst/>
          </a:prstGeom>
          <a:solidFill>
            <a:srgbClr val="DDE4E8"/>
          </a:solidFill>
          <a:ln w="12700">
            <a:miter lim="400000"/>
          </a:ln>
        </p:spPr>
        <p:txBody>
          <a:bodyPr lIns="45719" rIns="45719" anchor="ctr"/>
          <a:lstStyle/>
          <a:p>
            <a:pPr algn="ctr">
              <a:defRPr>
                <a:solidFill>
                  <a:srgbClr val="000000"/>
                </a:solidFill>
              </a:defRPr>
            </a:pPr>
            <a:endParaRPr/>
          </a:p>
        </p:txBody>
      </p:sp>
      <p:sp>
        <p:nvSpPr>
          <p:cNvPr id="39" name="Rechteck 6"/>
          <p:cNvSpPr/>
          <p:nvPr/>
        </p:nvSpPr>
        <p:spPr>
          <a:xfrm>
            <a:off x="0" y="5035551"/>
            <a:ext cx="9144000" cy="107951"/>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40" name="Rechteck 7"/>
          <p:cNvSpPr/>
          <p:nvPr/>
        </p:nvSpPr>
        <p:spPr>
          <a:xfrm>
            <a:off x="0" y="765176"/>
            <a:ext cx="9144000" cy="26989"/>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41" name="Titeltext"/>
          <p:cNvSpPr txBox="1">
            <a:spLocks noGrp="1"/>
          </p:cNvSpPr>
          <p:nvPr>
            <p:ph type="title"/>
          </p:nvPr>
        </p:nvSpPr>
        <p:spPr>
          <a:xfrm>
            <a:off x="431800" y="187325"/>
            <a:ext cx="8280400" cy="485775"/>
          </a:xfrm>
          <a:prstGeom prst="rect">
            <a:avLst/>
          </a:prstGeom>
        </p:spPr>
        <p:txBody>
          <a:bodyPr>
            <a:normAutofit/>
          </a:bodyPr>
          <a:lstStyle/>
          <a:p>
            <a:r>
              <a:t>Titeltext</a:t>
            </a:r>
          </a:p>
        </p:txBody>
      </p:sp>
      <p:sp>
        <p:nvSpPr>
          <p:cNvPr id="42" name="Textebene 1…"/>
          <p:cNvSpPr txBox="1">
            <a:spLocks noGrp="1"/>
          </p:cNvSpPr>
          <p:nvPr>
            <p:ph type="body" idx="1"/>
          </p:nvPr>
        </p:nvSpPr>
        <p:spPr>
          <a:xfrm>
            <a:off x="431999" y="928799"/>
            <a:ext cx="8280002" cy="3402002"/>
          </a:xfrm>
          <a:prstGeom prst="rect">
            <a:avLst/>
          </a:prstGeom>
        </p:spPr>
        <p:txBody>
          <a:bodyPr>
            <a:normAutofit/>
          </a:bodyPr>
          <a:lstStyle/>
          <a:p>
            <a:r>
              <a:t>Textebene 1</a:t>
            </a:r>
          </a:p>
          <a:p>
            <a:pPr lvl="1"/>
            <a:r>
              <a:t>Textebene 2</a:t>
            </a:r>
          </a:p>
          <a:p>
            <a:pPr lvl="2"/>
            <a:r>
              <a:t>Textebene 3</a:t>
            </a:r>
          </a:p>
          <a:p>
            <a:pPr lvl="3"/>
            <a:r>
              <a:t>Textebene 4</a:t>
            </a:r>
          </a:p>
          <a:p>
            <a:pPr lvl="4"/>
            <a:r>
              <a:t>Textebene 5</a:t>
            </a:r>
          </a:p>
        </p:txBody>
      </p:sp>
      <p:sp>
        <p:nvSpPr>
          <p:cNvPr id="4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Rechteck 13"/>
          <p:cNvSpPr/>
          <p:nvPr/>
        </p:nvSpPr>
        <p:spPr>
          <a:xfrm>
            <a:off x="0" y="7939"/>
            <a:ext cx="9144000" cy="757239"/>
          </a:xfrm>
          <a:prstGeom prst="rect">
            <a:avLst/>
          </a:prstGeom>
          <a:solidFill>
            <a:srgbClr val="DDE4E8"/>
          </a:solidFill>
          <a:ln w="12700">
            <a:miter lim="400000"/>
          </a:ln>
        </p:spPr>
        <p:txBody>
          <a:bodyPr lIns="45719" rIns="45719" anchor="ctr"/>
          <a:lstStyle/>
          <a:p>
            <a:pPr algn="ctr">
              <a:defRPr>
                <a:solidFill>
                  <a:srgbClr val="000000"/>
                </a:solidFill>
              </a:defRPr>
            </a:pPr>
            <a:endParaRPr/>
          </a:p>
        </p:txBody>
      </p:sp>
      <p:sp>
        <p:nvSpPr>
          <p:cNvPr id="3" name="Rechteck 6"/>
          <p:cNvSpPr/>
          <p:nvPr/>
        </p:nvSpPr>
        <p:spPr>
          <a:xfrm>
            <a:off x="0" y="5035551"/>
            <a:ext cx="9144000" cy="107951"/>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pic>
        <p:nvPicPr>
          <p:cNvPr id="4" name="Bild 18" descr="Bild 18"/>
          <p:cNvPicPr>
            <a:picLocks noChangeAspect="1"/>
          </p:cNvPicPr>
          <p:nvPr/>
        </p:nvPicPr>
        <p:blipFill>
          <a:blip r:embed="rId5">
            <a:extLst/>
          </a:blip>
          <a:stretch>
            <a:fillRect/>
          </a:stretch>
        </p:blipFill>
        <p:spPr>
          <a:xfrm>
            <a:off x="7591431" y="4481514"/>
            <a:ext cx="1095376" cy="346076"/>
          </a:xfrm>
          <a:prstGeom prst="rect">
            <a:avLst/>
          </a:prstGeom>
          <a:ln w="12700">
            <a:miter lim="400000"/>
          </a:ln>
        </p:spPr>
      </p:pic>
      <p:sp>
        <p:nvSpPr>
          <p:cNvPr id="5" name="Rechteck 7"/>
          <p:cNvSpPr/>
          <p:nvPr/>
        </p:nvSpPr>
        <p:spPr>
          <a:xfrm>
            <a:off x="0" y="765176"/>
            <a:ext cx="9144000" cy="26989"/>
          </a:xfrm>
          <a:prstGeom prst="rect">
            <a:avLst/>
          </a:prstGeom>
          <a:solidFill>
            <a:srgbClr val="DB0733"/>
          </a:solidFill>
          <a:ln w="12700">
            <a:miter lim="400000"/>
          </a:ln>
        </p:spPr>
        <p:txBody>
          <a:bodyPr lIns="45719" rIns="45719" anchor="ctr"/>
          <a:lstStyle/>
          <a:p>
            <a:pPr algn="ctr">
              <a:defRPr>
                <a:solidFill>
                  <a:srgbClr val="000000"/>
                </a:solidFill>
              </a:defRPr>
            </a:pPr>
            <a:endParaRPr/>
          </a:p>
        </p:txBody>
      </p:sp>
      <p:sp>
        <p:nvSpPr>
          <p:cNvPr id="6" name="Rechteck 1"/>
          <p:cNvSpPr/>
          <p:nvPr/>
        </p:nvSpPr>
        <p:spPr>
          <a:xfrm>
            <a:off x="0" y="0"/>
            <a:ext cx="9144000" cy="5143500"/>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7" name="Bild 9" descr="Bild 9"/>
          <p:cNvPicPr>
            <a:picLocks noChangeAspect="1"/>
          </p:cNvPicPr>
          <p:nvPr/>
        </p:nvPicPr>
        <p:blipFill>
          <a:blip r:embed="rId6">
            <a:extLst/>
          </a:blip>
          <a:stretch>
            <a:fillRect/>
          </a:stretch>
        </p:blipFill>
        <p:spPr>
          <a:xfrm>
            <a:off x="5133975" y="3649664"/>
            <a:ext cx="3316288" cy="1076326"/>
          </a:xfrm>
          <a:prstGeom prst="rect">
            <a:avLst/>
          </a:prstGeom>
          <a:ln w="12700">
            <a:miter lim="400000"/>
          </a:ln>
        </p:spPr>
      </p:pic>
      <p:pic>
        <p:nvPicPr>
          <p:cNvPr id="8" name="Bild 9" descr="Bild 9"/>
          <p:cNvPicPr>
            <a:picLocks noChangeAspect="1"/>
          </p:cNvPicPr>
          <p:nvPr/>
        </p:nvPicPr>
        <p:blipFill>
          <a:blip r:embed="rId7">
            <a:extLst/>
          </a:blip>
          <a:stretch>
            <a:fillRect/>
          </a:stretch>
        </p:blipFill>
        <p:spPr>
          <a:xfrm>
            <a:off x="2578106" y="1422400"/>
            <a:ext cx="3986213" cy="1296989"/>
          </a:xfrm>
          <a:prstGeom prst="rect">
            <a:avLst/>
          </a:prstGeom>
          <a:ln w="12700">
            <a:miter lim="400000"/>
          </a:ln>
        </p:spPr>
      </p:pic>
      <p:sp>
        <p:nvSpPr>
          <p:cNvPr id="9" name="Titeltext"/>
          <p:cNvSpPr txBox="1">
            <a:spLocks noGrp="1"/>
          </p:cNvSpPr>
          <p:nvPr>
            <p:ph type="title"/>
          </p:nvPr>
        </p:nvSpPr>
        <p:spPr>
          <a:xfrm>
            <a:off x="457200" y="205978"/>
            <a:ext cx="8229600" cy="99417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Titeltext</a:t>
            </a:r>
          </a:p>
        </p:txBody>
      </p:sp>
      <p:sp>
        <p:nvSpPr>
          <p:cNvPr id="10" name="Textebene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Textebene 1</a:t>
            </a:r>
          </a:p>
          <a:p>
            <a:pPr lvl="1"/>
            <a:r>
              <a:t>Textebene 2</a:t>
            </a:r>
          </a:p>
          <a:p>
            <a:pPr lvl="2"/>
            <a:r>
              <a:t>Textebene 3</a:t>
            </a:r>
          </a:p>
          <a:p>
            <a:pPr lvl="3"/>
            <a:r>
              <a:t>Textebene 4</a:t>
            </a:r>
          </a:p>
          <a:p>
            <a:pPr lvl="4"/>
            <a:r>
              <a:t>Textebene 5</a:t>
            </a:r>
          </a:p>
        </p:txBody>
      </p:sp>
      <p:sp>
        <p:nvSpPr>
          <p:cNvPr id="11" name="Foliennumm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atin typeface="Arial"/>
                <a:ea typeface="Arial"/>
                <a:cs typeface="Arial"/>
                <a:sym typeface="Arial"/>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5pPr>
      <a:lvl6pPr marL="0" marR="0" indent="45720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6pPr>
      <a:lvl7pPr marL="0" marR="0" indent="91440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7pPr>
      <a:lvl8pPr marL="0" marR="0" indent="137160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8pPr>
      <a:lvl9pPr marL="0" marR="0" indent="1828800" algn="l" defTabSz="457200" rtl="0" latinLnBrk="0">
        <a:lnSpc>
          <a:spcPct val="100000"/>
        </a:lnSpc>
        <a:spcBef>
          <a:spcPts val="0"/>
        </a:spcBef>
        <a:spcAft>
          <a:spcPts val="0"/>
        </a:spcAft>
        <a:buClrTx/>
        <a:buSzTx/>
        <a:buFontTx/>
        <a:buNone/>
        <a:tabLst/>
        <a:defRPr sz="2800" b="1" i="0" u="none" strike="noStrike" cap="none" spc="0" baseline="0">
          <a:ln>
            <a:noFill/>
          </a:ln>
          <a:solidFill>
            <a:srgbClr val="5C7D94"/>
          </a:solidFill>
          <a:uFillTx/>
          <a:latin typeface="Arial"/>
          <a:ea typeface="Arial"/>
          <a:cs typeface="Arial"/>
          <a:sym typeface="Arial"/>
        </a:defRPr>
      </a:lvl9pPr>
    </p:titleStyle>
    <p:bodyStyle>
      <a:lvl1pPr marL="355600" marR="0" indent="-355600"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1pPr>
      <a:lvl2pPr marL="757413" marR="0" indent="-398638"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2pPr>
      <a:lvl3pPr marL="1117776" marR="0" indent="-398638"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3pPr>
      <a:lvl4pPr marL="1830564" marR="0" indent="-319264"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4pPr>
      <a:lvl5pPr marL="2478264" marR="0" indent="-319264"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5pPr>
      <a:lvl6pPr marL="2514600" marR="0" indent="-228600"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6pPr>
      <a:lvl7pPr marL="2971800" marR="0" indent="-228600"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7pPr>
      <a:lvl8pPr marL="3429000" marR="0" indent="-228600"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8pPr>
      <a:lvl9pPr marL="3886200" marR="0" indent="-228600" algn="l" defTabSz="457200" rtl="0" latinLnBrk="0">
        <a:lnSpc>
          <a:spcPct val="100000"/>
        </a:lnSpc>
        <a:spcBef>
          <a:spcPts val="600"/>
        </a:spcBef>
        <a:spcAft>
          <a:spcPts val="0"/>
        </a:spcAft>
        <a:buClr>
          <a:schemeClr val="accent1"/>
        </a:buClr>
        <a:buSzPct val="100000"/>
        <a:buFontTx/>
        <a:buChar char="•"/>
        <a:tabLst>
          <a:tab pos="355600" algn="l"/>
        </a:tabLst>
        <a:defRPr sz="20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image" Target="../media/image13.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1.png"/><Relationship Id="rId23" Type="http://schemas.openxmlformats.org/officeDocument/2006/relationships/image" Target="../media/image33.png"/><Relationship Id="rId24" Type="http://schemas.openxmlformats.org/officeDocument/2006/relationships/image" Target="../media/image41.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9.png"/><Relationship Id="rId13" Type="http://schemas.openxmlformats.org/officeDocument/2006/relationships/image" Target="../media/image32.png"/><Relationship Id="rId14" Type="http://schemas.openxmlformats.org/officeDocument/2006/relationships/image" Target="../media/image36.png"/><Relationship Id="rId15" Type="http://schemas.openxmlformats.org/officeDocument/2006/relationships/image" Target="../media/image35.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42.pn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png"/><Relationship Id="rId9"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58.png"/><Relationship Id="rId10"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png"/><Relationship Id="rId7"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23" Type="http://schemas.openxmlformats.org/officeDocument/2006/relationships/image" Target="../media/image30.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32.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1.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10.png"/><Relationship Id="rId16" Type="http://schemas.openxmlformats.org/officeDocument/2006/relationships/image" Target="../media/image15.png"/><Relationship Id="rId17" Type="http://schemas.openxmlformats.org/officeDocument/2006/relationships/image" Target="../media/image31.png"/><Relationship Id="rId18"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1.png"/><Relationship Id="rId15" Type="http://schemas.openxmlformats.org/officeDocument/2006/relationships/image" Target="../media/image10.png"/><Relationship Id="rId16" Type="http://schemas.openxmlformats.org/officeDocument/2006/relationships/image" Target="../media/image35.png"/><Relationship Id="rId17" Type="http://schemas.openxmlformats.org/officeDocument/2006/relationships/image" Target="../media/image15.png"/><Relationship Id="rId18" Type="http://schemas.openxmlformats.org/officeDocument/2006/relationships/image" Target="../media/image33.png"/><Relationship Id="rId19"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8.png"/><Relationship Id="rId10"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descr="Picture 3"/>
          <p:cNvPicPr>
            <a:picLocks noChangeAspect="1"/>
          </p:cNvPicPr>
          <p:nvPr/>
        </p:nvPicPr>
        <p:blipFill>
          <a:blip r:embed="rId2">
            <a:extLst/>
          </a:blip>
          <a:stretch>
            <a:fillRect/>
          </a:stretch>
        </p:blipFill>
        <p:spPr>
          <a:xfrm>
            <a:off x="-4422669" y="-40019"/>
            <a:ext cx="13644601" cy="5183518"/>
          </a:xfrm>
          <a:prstGeom prst="rect">
            <a:avLst/>
          </a:prstGeom>
          <a:ln w="12700">
            <a:miter lim="400000"/>
          </a:ln>
        </p:spPr>
      </p:pic>
      <p:pic>
        <p:nvPicPr>
          <p:cNvPr id="53" name="Picture 2" descr="Picture 2"/>
          <p:cNvPicPr>
            <a:picLocks noChangeAspect="1"/>
          </p:cNvPicPr>
          <p:nvPr/>
        </p:nvPicPr>
        <p:blipFill>
          <a:blip r:embed="rId3">
            <a:extLst/>
          </a:blip>
          <a:stretch>
            <a:fillRect/>
          </a:stretch>
        </p:blipFill>
        <p:spPr>
          <a:xfrm>
            <a:off x="-5829299" y="-857250"/>
            <a:ext cx="3371851" cy="2247900"/>
          </a:xfrm>
          <a:prstGeom prst="rect">
            <a:avLst/>
          </a:prstGeom>
          <a:ln w="12700">
            <a:miter lim="400000"/>
          </a:ln>
        </p:spPr>
      </p:pic>
      <p:sp>
        <p:nvSpPr>
          <p:cNvPr id="54" name="Rechteck 4"/>
          <p:cNvSpPr txBox="1"/>
          <p:nvPr/>
        </p:nvSpPr>
        <p:spPr>
          <a:xfrm>
            <a:off x="251691" y="3408919"/>
            <a:ext cx="4516629" cy="2921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455E6F"/>
                </a:solidFill>
                <a:latin typeface="Myriad Pro"/>
                <a:ea typeface="Myriad Pro"/>
                <a:cs typeface="Myriad Pro"/>
                <a:sym typeface="Myriad Pro"/>
              </a:defRPr>
            </a:lvl1pPr>
          </a:lstStyle>
          <a:p>
            <a:r>
              <a:t>Blicken Sie mit uns in eine energieeffiziente Zukunft.</a:t>
            </a:r>
          </a:p>
        </p:txBody>
      </p:sp>
      <p:sp>
        <p:nvSpPr>
          <p:cNvPr id="55" name="Rechteck 3"/>
          <p:cNvSpPr txBox="1"/>
          <p:nvPr/>
        </p:nvSpPr>
        <p:spPr>
          <a:xfrm>
            <a:off x="251690" y="2862546"/>
            <a:ext cx="3650481" cy="4521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b="1">
                <a:solidFill>
                  <a:srgbClr val="DC0A2F"/>
                </a:solidFill>
                <a:latin typeface="Myriad Pro"/>
                <a:ea typeface="Myriad Pro"/>
                <a:cs typeface="Myriad Pro"/>
                <a:sym typeface="Myriad Pro"/>
              </a:defRPr>
            </a:lvl1pPr>
          </a:lstStyle>
          <a:p>
            <a:r>
              <a:t>Mission Energie: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chteck 75"/>
          <p:cNvSpPr/>
          <p:nvPr/>
        </p:nvSpPr>
        <p:spPr>
          <a:xfrm>
            <a:off x="6686401" y="4466032"/>
            <a:ext cx="2361586"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308" name="Picture 6" descr="Picture 6"/>
          <p:cNvPicPr>
            <a:picLocks noChangeAspect="1"/>
          </p:cNvPicPr>
          <p:nvPr/>
        </p:nvPicPr>
        <p:blipFill>
          <a:blip r:embed="rId2">
            <a:extLst/>
          </a:blip>
          <a:stretch>
            <a:fillRect/>
          </a:stretch>
        </p:blipFill>
        <p:spPr>
          <a:xfrm>
            <a:off x="2967695" y="2677060"/>
            <a:ext cx="6158712" cy="2340230"/>
          </a:xfrm>
          <a:prstGeom prst="rect">
            <a:avLst/>
          </a:prstGeom>
          <a:ln w="12700">
            <a:miter lim="400000"/>
          </a:ln>
        </p:spPr>
      </p:pic>
      <p:pic>
        <p:nvPicPr>
          <p:cNvPr id="309" name="Picture 13" descr="Picture 13"/>
          <p:cNvPicPr>
            <a:picLocks noChangeAspect="1"/>
          </p:cNvPicPr>
          <p:nvPr/>
        </p:nvPicPr>
        <p:blipFill>
          <a:blip r:embed="rId3">
            <a:extLst/>
          </a:blip>
          <a:stretch>
            <a:fillRect/>
          </a:stretch>
        </p:blipFill>
        <p:spPr>
          <a:xfrm>
            <a:off x="4568225" y="3047686"/>
            <a:ext cx="2913907" cy="879423"/>
          </a:xfrm>
          <a:prstGeom prst="rect">
            <a:avLst/>
          </a:prstGeom>
          <a:ln w="12700">
            <a:miter lim="400000"/>
          </a:ln>
        </p:spPr>
      </p:pic>
      <p:pic>
        <p:nvPicPr>
          <p:cNvPr id="310" name="Picture 15" descr="Picture 15"/>
          <p:cNvPicPr>
            <a:picLocks noChangeAspect="1"/>
          </p:cNvPicPr>
          <p:nvPr/>
        </p:nvPicPr>
        <p:blipFill>
          <a:blip r:embed="rId4">
            <a:extLst/>
          </a:blip>
          <a:stretch>
            <a:fillRect/>
          </a:stretch>
        </p:blipFill>
        <p:spPr>
          <a:xfrm>
            <a:off x="3694072" y="2916663"/>
            <a:ext cx="1125578" cy="749357"/>
          </a:xfrm>
          <a:prstGeom prst="rect">
            <a:avLst/>
          </a:prstGeom>
          <a:ln w="12700">
            <a:miter lim="400000"/>
          </a:ln>
        </p:spPr>
      </p:pic>
      <p:sp>
        <p:nvSpPr>
          <p:cNvPr id="311" name="Abgerundetes Rechteck 74"/>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312" name="Picture 14" descr="Picture 14"/>
          <p:cNvPicPr>
            <a:picLocks noChangeAspect="1"/>
          </p:cNvPicPr>
          <p:nvPr/>
        </p:nvPicPr>
        <p:blipFill>
          <a:blip r:embed="rId5">
            <a:extLst/>
          </a:blip>
          <a:stretch>
            <a:fillRect/>
          </a:stretch>
        </p:blipFill>
        <p:spPr>
          <a:xfrm>
            <a:off x="3670108" y="3606741"/>
            <a:ext cx="3125132" cy="1004401"/>
          </a:xfrm>
          <a:prstGeom prst="rect">
            <a:avLst/>
          </a:prstGeom>
          <a:ln w="12700">
            <a:miter lim="400000"/>
          </a:ln>
        </p:spPr>
      </p:pic>
      <p:sp>
        <p:nvSpPr>
          <p:cNvPr id="313" name="Gerade Verbindung 78"/>
          <p:cNvSpPr/>
          <p:nvPr/>
        </p:nvSpPr>
        <p:spPr>
          <a:xfrm flipH="1" flipV="1">
            <a:off x="4494014" y="4424633"/>
            <a:ext cx="596935" cy="39014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14" name="Gerade Verbindung 79"/>
          <p:cNvSpPr/>
          <p:nvPr/>
        </p:nvSpPr>
        <p:spPr>
          <a:xfrm flipH="1" flipV="1">
            <a:off x="4933117" y="4447449"/>
            <a:ext cx="157833"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15" name="Gerade Verbindung 80"/>
          <p:cNvSpPr/>
          <p:nvPr/>
        </p:nvSpPr>
        <p:spPr>
          <a:xfrm flipV="1">
            <a:off x="5090952" y="4447449"/>
            <a:ext cx="323610" cy="367326"/>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16" name="Gerade Verbindung 81"/>
          <p:cNvSpPr/>
          <p:nvPr/>
        </p:nvSpPr>
        <p:spPr>
          <a:xfrm flipV="1">
            <a:off x="5090949" y="4447449"/>
            <a:ext cx="774428"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17" name="Gewinkelte Verbindung 82"/>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18" name="Gewinkelte Verbindung 83"/>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19" name="Gewinkelte Verbindung 84"/>
          <p:cNvSpPr/>
          <p:nvPr/>
        </p:nvSpPr>
        <p:spPr>
          <a:xfrm>
            <a:off x="1764920" y="1828101"/>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20" name="Gerade Verbindung 85"/>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321" name="Gewinkelte Verbindung 86"/>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322" name="Picture 3" descr="Picture 3"/>
          <p:cNvPicPr>
            <a:picLocks noChangeAspect="1"/>
          </p:cNvPicPr>
          <p:nvPr/>
        </p:nvPicPr>
        <p:blipFill>
          <a:blip r:embed="rId6">
            <a:extLst/>
          </a:blip>
          <a:stretch>
            <a:fillRect/>
          </a:stretch>
        </p:blipFill>
        <p:spPr>
          <a:xfrm>
            <a:off x="6024288" y="2698866"/>
            <a:ext cx="1457843" cy="178318"/>
          </a:xfrm>
          <a:prstGeom prst="rect">
            <a:avLst/>
          </a:prstGeom>
          <a:ln w="12700">
            <a:miter lim="400000"/>
          </a:ln>
        </p:spPr>
      </p:pic>
      <p:pic>
        <p:nvPicPr>
          <p:cNvPr id="323" name="Picture 3" descr="Picture 3"/>
          <p:cNvPicPr>
            <a:picLocks noChangeAspect="1"/>
          </p:cNvPicPr>
          <p:nvPr/>
        </p:nvPicPr>
        <p:blipFill>
          <a:blip r:embed="rId7">
            <a:extLst/>
          </a:blip>
          <a:stretch>
            <a:fillRect/>
          </a:stretch>
        </p:blipFill>
        <p:spPr>
          <a:xfrm>
            <a:off x="202198" y="1331339"/>
            <a:ext cx="8748926" cy="444554"/>
          </a:xfrm>
          <a:prstGeom prst="rect">
            <a:avLst/>
          </a:prstGeom>
          <a:ln w="12700">
            <a:miter lim="400000"/>
          </a:ln>
        </p:spPr>
      </p:pic>
      <p:pic>
        <p:nvPicPr>
          <p:cNvPr id="324" name="Picture 4" descr="Picture 4"/>
          <p:cNvPicPr>
            <a:picLocks noChangeAspect="1"/>
          </p:cNvPicPr>
          <p:nvPr/>
        </p:nvPicPr>
        <p:blipFill>
          <a:blip r:embed="rId8">
            <a:extLst/>
          </a:blip>
          <a:stretch>
            <a:fillRect/>
          </a:stretch>
        </p:blipFill>
        <p:spPr>
          <a:xfrm>
            <a:off x="5023463" y="933322"/>
            <a:ext cx="1712300" cy="842571"/>
          </a:xfrm>
          <a:prstGeom prst="rect">
            <a:avLst/>
          </a:prstGeom>
          <a:ln w="12700">
            <a:miter lim="400000"/>
          </a:ln>
        </p:spPr>
      </p:pic>
      <p:pic>
        <p:nvPicPr>
          <p:cNvPr id="325" name="Picture 6" descr="Picture 6"/>
          <p:cNvPicPr>
            <a:picLocks noChangeAspect="1"/>
          </p:cNvPicPr>
          <p:nvPr/>
        </p:nvPicPr>
        <p:blipFill>
          <a:blip r:embed="rId9">
            <a:extLst/>
          </a:blip>
          <a:stretch>
            <a:fillRect/>
          </a:stretch>
        </p:blipFill>
        <p:spPr>
          <a:xfrm>
            <a:off x="46291" y="1422724"/>
            <a:ext cx="2627060" cy="899374"/>
          </a:xfrm>
          <a:prstGeom prst="rect">
            <a:avLst/>
          </a:prstGeom>
          <a:ln w="12700">
            <a:miter lim="400000"/>
          </a:ln>
        </p:spPr>
      </p:pic>
      <p:pic>
        <p:nvPicPr>
          <p:cNvPr id="326" name="Picture 7" descr="Picture 7"/>
          <p:cNvPicPr>
            <a:picLocks noChangeAspect="1"/>
          </p:cNvPicPr>
          <p:nvPr/>
        </p:nvPicPr>
        <p:blipFill>
          <a:blip r:embed="rId10">
            <a:extLst/>
          </a:blip>
          <a:stretch>
            <a:fillRect/>
          </a:stretch>
        </p:blipFill>
        <p:spPr>
          <a:xfrm>
            <a:off x="2617423" y="723900"/>
            <a:ext cx="1039985" cy="1106828"/>
          </a:xfrm>
          <a:prstGeom prst="rect">
            <a:avLst/>
          </a:prstGeom>
          <a:ln w="12700">
            <a:miter lim="400000"/>
          </a:ln>
        </p:spPr>
      </p:pic>
      <p:pic>
        <p:nvPicPr>
          <p:cNvPr id="327" name="Picture 10" descr="Picture 10"/>
          <p:cNvPicPr>
            <a:picLocks noChangeAspect="1"/>
          </p:cNvPicPr>
          <p:nvPr/>
        </p:nvPicPr>
        <p:blipFill>
          <a:blip r:embed="rId11">
            <a:extLst/>
          </a:blip>
          <a:stretch>
            <a:fillRect/>
          </a:stretch>
        </p:blipFill>
        <p:spPr>
          <a:xfrm>
            <a:off x="6427658" y="2430048"/>
            <a:ext cx="651899" cy="401793"/>
          </a:xfrm>
          <a:prstGeom prst="rect">
            <a:avLst/>
          </a:prstGeom>
          <a:ln w="12700">
            <a:miter lim="400000"/>
          </a:ln>
        </p:spPr>
      </p:pic>
      <p:pic>
        <p:nvPicPr>
          <p:cNvPr id="328" name="Picture 16" descr="Picture 16"/>
          <p:cNvPicPr>
            <a:picLocks noChangeAspect="1"/>
          </p:cNvPicPr>
          <p:nvPr/>
        </p:nvPicPr>
        <p:blipFill>
          <a:blip r:embed="rId12">
            <a:extLst/>
          </a:blip>
          <a:stretch>
            <a:fillRect/>
          </a:stretch>
        </p:blipFill>
        <p:spPr>
          <a:xfrm>
            <a:off x="7887838" y="2118799"/>
            <a:ext cx="1160145" cy="2237576"/>
          </a:xfrm>
          <a:prstGeom prst="rect">
            <a:avLst/>
          </a:prstGeom>
          <a:ln w="12700">
            <a:miter lim="400000"/>
          </a:ln>
        </p:spPr>
      </p:pic>
      <p:sp>
        <p:nvSpPr>
          <p:cNvPr id="329" name="Textfeld 106"/>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330" name="Textfeld 108"/>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331" name="Textfeld 109"/>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332" name="Ellipse 111"/>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33" name="Ellipse 112"/>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34" name="Ellipse 113"/>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35" name="Gerade Verbindung 114"/>
          <p:cNvSpPr/>
          <p:nvPr/>
        </p:nvSpPr>
        <p:spPr>
          <a:xfrm flipV="1">
            <a:off x="7633407" y="4193751"/>
            <a:ext cx="313466" cy="41095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36" name="Gerade Verbindung 116"/>
          <p:cNvSpPr/>
          <p:nvPr/>
        </p:nvSpPr>
        <p:spPr>
          <a:xfrm flipH="1" flipV="1">
            <a:off x="7358377" y="3652065"/>
            <a:ext cx="275030" cy="80308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37" name="Gerade Verbindung 118"/>
          <p:cNvSpPr/>
          <p:nvPr/>
        </p:nvSpPr>
        <p:spPr>
          <a:xfrm flipH="1" flipV="1">
            <a:off x="7049479" y="3703007"/>
            <a:ext cx="474571" cy="85512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38" name="Gerade Verbindung 119"/>
          <p:cNvSpPr/>
          <p:nvPr/>
        </p:nvSpPr>
        <p:spPr>
          <a:xfrm flipH="1" flipV="1">
            <a:off x="6692058" y="4262506"/>
            <a:ext cx="754450" cy="26723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grpSp>
        <p:nvGrpSpPr>
          <p:cNvPr id="341" name="Gruppieren 120"/>
          <p:cNvGrpSpPr/>
          <p:nvPr/>
        </p:nvGrpSpPr>
        <p:grpSpPr>
          <a:xfrm>
            <a:off x="4794839" y="2546075"/>
            <a:ext cx="345491" cy="205803"/>
            <a:chOff x="0" y="0"/>
            <a:chExt cx="345489" cy="205801"/>
          </a:xfrm>
        </p:grpSpPr>
        <p:sp>
          <p:nvSpPr>
            <p:cNvPr id="339" name="Ellipse 121"/>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340" name="Ellipse 122"/>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pic>
        <p:nvPicPr>
          <p:cNvPr id="342" name="Picture 3" descr="Picture 3"/>
          <p:cNvPicPr>
            <a:picLocks noChangeAspect="1"/>
          </p:cNvPicPr>
          <p:nvPr/>
        </p:nvPicPr>
        <p:blipFill>
          <a:blip r:embed="rId13">
            <a:extLst/>
          </a:blip>
          <a:stretch>
            <a:fillRect/>
          </a:stretch>
        </p:blipFill>
        <p:spPr>
          <a:xfrm>
            <a:off x="7358377" y="4313184"/>
            <a:ext cx="514599" cy="1008001"/>
          </a:xfrm>
          <a:prstGeom prst="rect">
            <a:avLst/>
          </a:prstGeom>
          <a:ln w="12700">
            <a:miter lim="400000"/>
          </a:ln>
        </p:spPr>
      </p:pic>
      <p:sp>
        <p:nvSpPr>
          <p:cNvPr id="343" name="Ellipse 126"/>
          <p:cNvSpPr/>
          <p:nvPr/>
        </p:nvSpPr>
        <p:spPr>
          <a:xfrm>
            <a:off x="4642291" y="3346389"/>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4" name="Ellipse 127"/>
          <p:cNvSpPr/>
          <p:nvPr/>
        </p:nvSpPr>
        <p:spPr>
          <a:xfrm>
            <a:off x="4417195" y="43478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5" name="Ellipse 128"/>
          <p:cNvSpPr/>
          <p:nvPr/>
        </p:nvSpPr>
        <p:spPr>
          <a:xfrm>
            <a:off x="4876484"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6" name="Ellipse 129"/>
          <p:cNvSpPr/>
          <p:nvPr/>
        </p:nvSpPr>
        <p:spPr>
          <a:xfrm>
            <a:off x="5361268"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7" name="Ellipse 130"/>
          <p:cNvSpPr/>
          <p:nvPr/>
        </p:nvSpPr>
        <p:spPr>
          <a:xfrm>
            <a:off x="5817842"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8" name="Ellipse 131"/>
          <p:cNvSpPr/>
          <p:nvPr/>
        </p:nvSpPr>
        <p:spPr>
          <a:xfrm>
            <a:off x="7912738" y="411381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49" name="Ellipse 134"/>
          <p:cNvSpPr/>
          <p:nvPr/>
        </p:nvSpPr>
        <p:spPr>
          <a:xfrm>
            <a:off x="1929994" y="21375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50" name="Ellipse 135"/>
          <p:cNvSpPr/>
          <p:nvPr/>
        </p:nvSpPr>
        <p:spPr>
          <a:xfrm>
            <a:off x="3005294" y="196493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51" name="Ellipse 136"/>
          <p:cNvSpPr/>
          <p:nvPr/>
        </p:nvSpPr>
        <p:spPr>
          <a:xfrm>
            <a:off x="4125095" y="33431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52" name="Ellipse 137"/>
          <p:cNvSpPr/>
          <p:nvPr/>
        </p:nvSpPr>
        <p:spPr>
          <a:xfrm>
            <a:off x="7268978" y="193855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53" name="Ellipse 138"/>
          <p:cNvSpPr/>
          <p:nvPr/>
        </p:nvSpPr>
        <p:spPr>
          <a:xfrm>
            <a:off x="6565042" y="258448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354" name="Gerade Verbindung 139"/>
          <p:cNvSpPr/>
          <p:nvPr/>
        </p:nvSpPr>
        <p:spPr>
          <a:xfrm flipH="1">
            <a:off x="7358378" y="2922449"/>
            <a:ext cx="177045" cy="639618"/>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55" name="Gerade Verbindung 140"/>
          <p:cNvSpPr/>
          <p:nvPr/>
        </p:nvSpPr>
        <p:spPr>
          <a:xfrm flipH="1">
            <a:off x="6692059" y="2788024"/>
            <a:ext cx="711320" cy="141084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56" name="Inhaltsplatzhalter 1"/>
          <p:cNvSpPr txBox="1">
            <a:spLocks noGrp="1"/>
          </p:cNvSpPr>
          <p:nvPr>
            <p:ph type="body" sz="quarter" idx="1"/>
          </p:nvPr>
        </p:nvSpPr>
        <p:spPr>
          <a:xfrm>
            <a:off x="46291" y="2576809"/>
            <a:ext cx="3512250" cy="2520970"/>
          </a:xfrm>
          <a:prstGeom prst="rect">
            <a:avLst/>
          </a:prstGeom>
        </p:spPr>
        <p:txBody>
          <a:bodyPr/>
          <a:lstStyle/>
          <a:p>
            <a:pPr marL="0" indent="182562">
              <a:buSzTx/>
              <a:buFont typeface="Wingdings"/>
              <a:buNone/>
              <a:defRPr sz="1800" b="1">
                <a:latin typeface="Myriad Pro"/>
                <a:ea typeface="Myriad Pro"/>
                <a:cs typeface="Myriad Pro"/>
                <a:sym typeface="Myriad Pro"/>
              </a:defRPr>
            </a:pPr>
            <a:r>
              <a:t>Wir machen Energie sichtbar</a:t>
            </a:r>
          </a:p>
          <a:p>
            <a:pPr indent="-173037">
              <a:defRPr sz="1400" b="1">
                <a:solidFill>
                  <a:srgbClr val="455E6F"/>
                </a:solidFill>
                <a:latin typeface="Myriad Pro"/>
                <a:ea typeface="Myriad Pro"/>
                <a:cs typeface="Myriad Pro"/>
                <a:sym typeface="Myriad Pro"/>
              </a:defRPr>
            </a:pPr>
            <a:r>
              <a:t>Intuitive Funktionen </a:t>
            </a:r>
            <a:r>
              <a:rPr b="0"/>
              <a:t>für </a:t>
            </a:r>
            <a:br>
              <a:rPr b="0"/>
            </a:br>
            <a:r>
              <a:rPr b="0"/>
              <a:t>ein transparentes  und effizientes  EDM nach ISO50001</a:t>
            </a:r>
          </a:p>
          <a:p>
            <a:pPr indent="-173037">
              <a:defRPr sz="1400" b="1">
                <a:solidFill>
                  <a:srgbClr val="455E6F"/>
                </a:solidFill>
                <a:latin typeface="Myriad Pro"/>
                <a:ea typeface="Myriad Pro"/>
                <a:cs typeface="Myriad Pro"/>
                <a:sym typeface="Myriad Pro"/>
              </a:defRPr>
            </a:pPr>
            <a:r>
              <a:t>100% plausible Energieinfos </a:t>
            </a:r>
            <a:r>
              <a:rPr b="0"/>
              <a:t>aus     Netzen und Anlagen</a:t>
            </a:r>
          </a:p>
          <a:p>
            <a:pPr indent="-173037">
              <a:defRPr sz="1400" b="1">
                <a:solidFill>
                  <a:srgbClr val="455E6F"/>
                </a:solidFill>
                <a:latin typeface="Myriad Pro"/>
                <a:ea typeface="Myriad Pro"/>
                <a:cs typeface="Myriad Pro"/>
                <a:sym typeface="Myriad Pro"/>
              </a:defRPr>
            </a:pPr>
            <a:r>
              <a:t>Überwachen, Analysieren </a:t>
            </a:r>
            <a:r>
              <a:rPr b="0"/>
              <a:t>und </a:t>
            </a:r>
            <a:r>
              <a:t>automatisches Berichtswesen</a:t>
            </a:r>
          </a:p>
          <a:p>
            <a:pPr indent="-173037">
              <a:defRPr sz="1400">
                <a:solidFill>
                  <a:srgbClr val="455E6F"/>
                </a:solidFill>
                <a:latin typeface="Myriad Pro"/>
                <a:ea typeface="Myriad Pro"/>
                <a:cs typeface="Myriad Pro"/>
                <a:sym typeface="Myriad Pro"/>
              </a:defRPr>
            </a:pPr>
            <a:r>
              <a:t>Interaktive </a:t>
            </a:r>
            <a:r>
              <a:rPr b="1"/>
              <a:t>Dashboards</a:t>
            </a:r>
          </a:p>
        </p:txBody>
      </p:sp>
      <p:sp>
        <p:nvSpPr>
          <p:cNvPr id="357" name="Gerade Verbindung 149"/>
          <p:cNvSpPr/>
          <p:nvPr/>
        </p:nvSpPr>
        <p:spPr>
          <a:xfrm>
            <a:off x="2146299" y="1422725"/>
            <a:ext cx="5122680" cy="560827"/>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58" name="Gerade Verbindung 150"/>
          <p:cNvSpPr/>
          <p:nvPr/>
        </p:nvSpPr>
        <p:spPr>
          <a:xfrm>
            <a:off x="1904595" y="1422724"/>
            <a:ext cx="4673629" cy="1193992"/>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59" name="Gerade Verbindung 151"/>
          <p:cNvSpPr/>
          <p:nvPr/>
        </p:nvSpPr>
        <p:spPr>
          <a:xfrm>
            <a:off x="2060648" y="1422725"/>
            <a:ext cx="957827" cy="55538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60" name="Gerade Verbindung 153"/>
          <p:cNvSpPr/>
          <p:nvPr/>
        </p:nvSpPr>
        <p:spPr>
          <a:xfrm flipH="1">
            <a:off x="1974995" y="1590302"/>
            <a:ext cx="171306" cy="547232"/>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pic>
        <p:nvPicPr>
          <p:cNvPr id="361" name="Picture 4" descr="Picture 4"/>
          <p:cNvPicPr>
            <a:picLocks noChangeAspect="1"/>
          </p:cNvPicPr>
          <p:nvPr/>
        </p:nvPicPr>
        <p:blipFill>
          <a:blip r:embed="rId14">
            <a:extLst/>
          </a:blip>
          <a:stretch>
            <a:fillRect/>
          </a:stretch>
        </p:blipFill>
        <p:spPr>
          <a:xfrm>
            <a:off x="1772838" y="1222923"/>
            <a:ext cx="575621" cy="465117"/>
          </a:xfrm>
          <a:prstGeom prst="rect">
            <a:avLst/>
          </a:prstGeom>
          <a:ln w="12700">
            <a:miter lim="400000"/>
          </a:ln>
        </p:spPr>
      </p:pic>
      <p:sp>
        <p:nvSpPr>
          <p:cNvPr id="362" name="Gerade Verbindung 155"/>
          <p:cNvSpPr/>
          <p:nvPr/>
        </p:nvSpPr>
        <p:spPr>
          <a:xfrm flipH="1" flipV="1">
            <a:off x="8441501" y="2133974"/>
            <a:ext cx="269586" cy="108188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63" name="Gerade Verbindung 147"/>
          <p:cNvSpPr/>
          <p:nvPr/>
        </p:nvSpPr>
        <p:spPr>
          <a:xfrm flipV="1">
            <a:off x="3694073" y="3423209"/>
            <a:ext cx="961400" cy="101460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64"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rgbClr val="5C7D94"/>
                </a:solidFill>
                <a:latin typeface="Myriad Pro"/>
                <a:ea typeface="Myriad Pro"/>
                <a:cs typeface="Myriad Pro"/>
                <a:sym typeface="Myriad Pro"/>
              </a:defRPr>
            </a:pPr>
            <a:r>
              <a:t>Kostensenkung durch Effizienzsteigerung</a:t>
            </a:r>
            <a:br/>
            <a:r>
              <a:rPr sz="2000" b="0">
                <a:solidFill>
                  <a:srgbClr val="A9BBC6"/>
                </a:solidFill>
              </a:rPr>
              <a:t>Messen </a:t>
            </a:r>
            <a:r>
              <a:rPr sz="2000" b="0"/>
              <a:t>|</a:t>
            </a:r>
            <a:r>
              <a:rPr sz="2000" b="0">
                <a:solidFill>
                  <a:schemeClr val="accent3">
                    <a:lumOff val="44000"/>
                  </a:schemeClr>
                </a:solidFill>
              </a:rPr>
              <a:t> </a:t>
            </a:r>
            <a:r>
              <a:rPr sz="2000" b="0">
                <a:solidFill>
                  <a:srgbClr val="A9BBC6"/>
                </a:solidFill>
              </a:rPr>
              <a:t>Optimieren </a:t>
            </a:r>
            <a:r>
              <a:rPr sz="2000" b="0"/>
              <a:t>|</a:t>
            </a:r>
            <a:r>
              <a:rPr sz="2000" b="0">
                <a:solidFill>
                  <a:srgbClr val="A9BBC6"/>
                </a:solidFill>
              </a:rPr>
              <a:t> Regeln </a:t>
            </a:r>
            <a:r>
              <a:rPr sz="2000" b="0"/>
              <a:t>|</a:t>
            </a:r>
            <a:r>
              <a:rPr sz="2000" b="0">
                <a:solidFill>
                  <a:schemeClr val="accent3">
                    <a:lumOff val="44000"/>
                  </a:schemeClr>
                </a:solidFill>
              </a:rPr>
              <a:t> </a:t>
            </a:r>
            <a:r>
              <a:rPr sz="2000" b="0">
                <a:solidFill>
                  <a:srgbClr val="A9BBC6"/>
                </a:solidFill>
              </a:rPr>
              <a:t>Power Quality </a:t>
            </a:r>
            <a:r>
              <a:rPr sz="2000" b="0"/>
              <a:t>|</a:t>
            </a:r>
            <a:r>
              <a:rPr sz="2000" b="0">
                <a:solidFill>
                  <a:schemeClr val="accent3">
                    <a:lumOff val="44000"/>
                  </a:schemeClr>
                </a:solidFill>
              </a:rPr>
              <a:t> </a:t>
            </a:r>
            <a:r>
              <a:rPr sz="2000">
                <a:solidFill>
                  <a:schemeClr val="accent1"/>
                </a:solidFill>
              </a:rPr>
              <a:t>Visualisieren</a:t>
            </a:r>
            <a:r>
              <a:rPr sz="2000"/>
              <a:t> </a:t>
            </a:r>
            <a:r>
              <a:rPr sz="2000" b="0"/>
              <a:t>|</a:t>
            </a:r>
            <a:r>
              <a:rPr sz="2000"/>
              <a:t> </a:t>
            </a:r>
            <a:r>
              <a:rPr sz="2000" b="0">
                <a:solidFill>
                  <a:srgbClr val="BCCBD6"/>
                </a:solidFill>
              </a:rPr>
              <a:t>Service</a:t>
            </a:r>
          </a:p>
        </p:txBody>
      </p:sp>
      <p:pic>
        <p:nvPicPr>
          <p:cNvPr id="365" name="Picture 3" descr="Picture 3"/>
          <p:cNvPicPr>
            <a:picLocks noChangeAspect="1"/>
          </p:cNvPicPr>
          <p:nvPr/>
        </p:nvPicPr>
        <p:blipFill>
          <a:blip r:embed="rId15">
            <a:extLst/>
          </a:blip>
          <a:stretch>
            <a:fillRect/>
          </a:stretch>
        </p:blipFill>
        <p:spPr>
          <a:xfrm>
            <a:off x="7040830" y="2620449"/>
            <a:ext cx="662953" cy="650157"/>
          </a:xfrm>
          <a:prstGeom prst="rect">
            <a:avLst/>
          </a:prstGeom>
          <a:ln w="12700">
            <a:miter lim="400000"/>
          </a:ln>
        </p:spPr>
      </p:pic>
      <p:sp>
        <p:nvSpPr>
          <p:cNvPr id="366" name="Rechteck 6"/>
          <p:cNvSpPr/>
          <p:nvPr/>
        </p:nvSpPr>
        <p:spPr>
          <a:xfrm>
            <a:off x="4346459" y="1672193"/>
            <a:ext cx="4463529" cy="2546670"/>
          </a:xfrm>
          <a:prstGeom prst="rect">
            <a:avLst/>
          </a:prstGeom>
          <a:gradFill>
            <a:gsLst>
              <a:gs pos="0">
                <a:schemeClr val="accent3">
                  <a:lumOff val="44000"/>
                </a:schemeClr>
              </a:gs>
              <a:gs pos="100000">
                <a:srgbClr val="CBD6DD"/>
              </a:gs>
            </a:gsLst>
            <a:lin ang="2700000"/>
          </a:gradFill>
          <a:ln w="12700">
            <a:miter lim="400000"/>
          </a:ln>
        </p:spPr>
        <p:txBody>
          <a:bodyPr lIns="45719" rIns="45719" anchor="ctr"/>
          <a:lstStyle/>
          <a:p>
            <a:pPr algn="ctr">
              <a:defRPr>
                <a:solidFill>
                  <a:srgbClr val="000000"/>
                </a:solidFill>
              </a:defRPr>
            </a:pPr>
            <a:endParaRPr/>
          </a:p>
        </p:txBody>
      </p:sp>
      <p:pic>
        <p:nvPicPr>
          <p:cNvPr id="367" name="Picture 10" descr="Picture 10"/>
          <p:cNvPicPr>
            <a:picLocks noChangeAspect="1"/>
          </p:cNvPicPr>
          <p:nvPr/>
        </p:nvPicPr>
        <p:blipFill>
          <a:blip r:embed="rId16">
            <a:extLst/>
          </a:blip>
          <a:stretch>
            <a:fillRect/>
          </a:stretch>
        </p:blipFill>
        <p:spPr>
          <a:xfrm>
            <a:off x="4563822" y="1924525"/>
            <a:ext cx="4282833" cy="2268563"/>
          </a:xfrm>
          <a:prstGeom prst="rect">
            <a:avLst/>
          </a:prstGeom>
          <a:ln w="12700">
            <a:miter lim="400000"/>
          </a:ln>
        </p:spPr>
      </p:pic>
      <p:pic>
        <p:nvPicPr>
          <p:cNvPr id="368" name="Picture 9" descr="Picture 9"/>
          <p:cNvPicPr>
            <a:picLocks noChangeAspect="1"/>
          </p:cNvPicPr>
          <p:nvPr/>
        </p:nvPicPr>
        <p:blipFill>
          <a:blip r:embed="rId17">
            <a:extLst/>
          </a:blip>
          <a:stretch>
            <a:fillRect/>
          </a:stretch>
        </p:blipFill>
        <p:spPr>
          <a:xfrm>
            <a:off x="4561366" y="1924525"/>
            <a:ext cx="3994465" cy="2193884"/>
          </a:xfrm>
          <a:prstGeom prst="rect">
            <a:avLst/>
          </a:prstGeom>
          <a:ln w="12700">
            <a:miter lim="400000"/>
          </a:ln>
        </p:spPr>
      </p:pic>
      <p:pic>
        <p:nvPicPr>
          <p:cNvPr id="369" name="Picture 3" descr="Picture 3"/>
          <p:cNvPicPr>
            <a:picLocks noChangeAspect="1"/>
          </p:cNvPicPr>
          <p:nvPr/>
        </p:nvPicPr>
        <p:blipFill>
          <a:blip r:embed="rId18">
            <a:extLst/>
          </a:blip>
          <a:stretch>
            <a:fillRect/>
          </a:stretch>
        </p:blipFill>
        <p:spPr>
          <a:xfrm>
            <a:off x="4595638" y="1926330"/>
            <a:ext cx="4039201" cy="2209448"/>
          </a:xfrm>
          <a:prstGeom prst="rect">
            <a:avLst/>
          </a:prstGeom>
          <a:ln w="12700">
            <a:miter lim="400000"/>
          </a:ln>
        </p:spPr>
      </p:pic>
      <p:pic>
        <p:nvPicPr>
          <p:cNvPr id="370" name="Picture 4" descr="Picture 4"/>
          <p:cNvPicPr>
            <a:picLocks noChangeAspect="1"/>
          </p:cNvPicPr>
          <p:nvPr/>
        </p:nvPicPr>
        <p:blipFill>
          <a:blip r:embed="rId19">
            <a:extLst/>
          </a:blip>
          <a:stretch>
            <a:fillRect/>
          </a:stretch>
        </p:blipFill>
        <p:spPr>
          <a:xfrm>
            <a:off x="4561366" y="1933294"/>
            <a:ext cx="4007353" cy="2176348"/>
          </a:xfrm>
          <a:prstGeom prst="rect">
            <a:avLst/>
          </a:prstGeom>
          <a:ln w="12700">
            <a:miter lim="400000"/>
          </a:ln>
        </p:spPr>
      </p:pic>
      <p:pic>
        <p:nvPicPr>
          <p:cNvPr id="371" name="Picture 5" descr="Picture 5"/>
          <p:cNvPicPr>
            <a:picLocks noChangeAspect="1"/>
          </p:cNvPicPr>
          <p:nvPr/>
        </p:nvPicPr>
        <p:blipFill>
          <a:blip r:embed="rId20">
            <a:extLst/>
          </a:blip>
          <a:stretch>
            <a:fillRect/>
          </a:stretch>
        </p:blipFill>
        <p:spPr>
          <a:xfrm>
            <a:off x="6795238" y="341629"/>
            <a:ext cx="1603557" cy="1439416"/>
          </a:xfrm>
          <a:prstGeom prst="rect">
            <a:avLst/>
          </a:prstGeom>
          <a:ln w="12700">
            <a:miter lim="400000"/>
          </a:ln>
        </p:spPr>
      </p:pic>
      <p:pic>
        <p:nvPicPr>
          <p:cNvPr id="372" name="Picture 9" descr="Picture 9"/>
          <p:cNvPicPr>
            <a:picLocks noChangeAspect="1"/>
          </p:cNvPicPr>
          <p:nvPr/>
        </p:nvPicPr>
        <p:blipFill>
          <a:blip r:embed="rId21">
            <a:extLst/>
          </a:blip>
          <a:stretch>
            <a:fillRect/>
          </a:stretch>
        </p:blipFill>
        <p:spPr>
          <a:xfrm>
            <a:off x="3670108" y="1590303"/>
            <a:ext cx="4886372" cy="291225"/>
          </a:xfrm>
          <a:prstGeom prst="rect">
            <a:avLst/>
          </a:prstGeom>
          <a:ln w="12700">
            <a:miter lim="400000"/>
          </a:ln>
        </p:spPr>
      </p:pic>
      <p:pic>
        <p:nvPicPr>
          <p:cNvPr id="373" name="Picture 4" descr="Picture 4"/>
          <p:cNvPicPr>
            <a:picLocks noChangeAspect="1"/>
          </p:cNvPicPr>
          <p:nvPr/>
        </p:nvPicPr>
        <p:blipFill>
          <a:blip r:embed="rId22">
            <a:extLst/>
          </a:blip>
          <a:stretch>
            <a:fillRect/>
          </a:stretch>
        </p:blipFill>
        <p:spPr>
          <a:xfrm>
            <a:off x="4876482" y="4535149"/>
            <a:ext cx="602512" cy="600731"/>
          </a:xfrm>
          <a:prstGeom prst="rect">
            <a:avLst/>
          </a:prstGeom>
          <a:ln w="12700">
            <a:miter lim="400000"/>
          </a:ln>
        </p:spPr>
      </p:pic>
      <p:pic>
        <p:nvPicPr>
          <p:cNvPr id="374" name="Picture 2" descr="Picture 2"/>
          <p:cNvPicPr>
            <a:picLocks noChangeAspect="1"/>
          </p:cNvPicPr>
          <p:nvPr/>
        </p:nvPicPr>
        <p:blipFill>
          <a:blip r:embed="rId23">
            <a:extLst/>
          </a:blip>
          <a:stretch>
            <a:fillRect/>
          </a:stretch>
        </p:blipFill>
        <p:spPr>
          <a:xfrm>
            <a:off x="3338805" y="4262042"/>
            <a:ext cx="920731" cy="1381914"/>
          </a:xfrm>
          <a:prstGeom prst="rect">
            <a:avLst/>
          </a:prstGeom>
          <a:ln w="12700">
            <a:miter lim="400000"/>
          </a:ln>
        </p:spPr>
      </p:pic>
      <p:sp>
        <p:nvSpPr>
          <p:cNvPr id="375" name="Ellipse 89"/>
          <p:cNvSpPr/>
          <p:nvPr/>
        </p:nvSpPr>
        <p:spPr>
          <a:xfrm>
            <a:off x="8666085" y="32256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376" name="Picture 2" descr="Picture 2"/>
          <p:cNvPicPr>
            <a:picLocks noChangeAspect="1"/>
          </p:cNvPicPr>
          <p:nvPr/>
        </p:nvPicPr>
        <p:blipFill>
          <a:blip r:embed="rId24">
            <a:extLst/>
          </a:blip>
          <a:stretch>
            <a:fillRect/>
          </a:stretch>
        </p:blipFill>
        <p:spPr>
          <a:xfrm>
            <a:off x="4247382" y="1608393"/>
            <a:ext cx="4661682" cy="3535108"/>
          </a:xfrm>
          <a:prstGeom prst="rect">
            <a:avLst/>
          </a:prstGeom>
          <a:ln w="12700">
            <a:miter lim="400000"/>
          </a:ln>
        </p:spPr>
      </p:pic>
      <p:sp>
        <p:nvSpPr>
          <p:cNvPr id="377" name="Gerade Verbindung 159"/>
          <p:cNvSpPr/>
          <p:nvPr/>
        </p:nvSpPr>
        <p:spPr>
          <a:xfrm>
            <a:off x="2242347" y="1610874"/>
            <a:ext cx="1888110" cy="174975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after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1" nodeType="afterEffect">
                                  <p:stCondLst>
                                    <p:cond delay="0"/>
                                  </p:stCondLst>
                                  <p:iterate>
                                    <p:tmAbs val="0"/>
                                  </p:iterate>
                                  <p:childTnLst>
                                    <p:set>
                                      <p:cBhvr>
                                        <p:cTn id="9" fill="hold"/>
                                        <p:tgtEl>
                                          <p:spTgt spid="376"/>
                                        </p:tgtEl>
                                        <p:attrNameLst>
                                          <p:attrName>style.visibility</p:attrName>
                                        </p:attrNameLst>
                                      </p:cBhvr>
                                      <p:to>
                                        <p:strVal val="visible"/>
                                      </p:to>
                                    </p:set>
                                    <p:anim calcmode="lin" valueType="num">
                                      <p:cBhvr>
                                        <p:cTn id="10" dur="1700" fill="hold"/>
                                        <p:tgtEl>
                                          <p:spTgt spid="376"/>
                                        </p:tgtEl>
                                        <p:attrNameLst>
                                          <p:attrName>ppt_w</p:attrName>
                                        </p:attrNameLst>
                                      </p:cBhvr>
                                      <p:tavLst>
                                        <p:tav tm="0">
                                          <p:val>
                                            <p:fltVal val="0"/>
                                          </p:val>
                                        </p:tav>
                                        <p:tav tm="100000">
                                          <p:val>
                                            <p:strVal val="#ppt_w"/>
                                          </p:val>
                                        </p:tav>
                                      </p:tavLst>
                                    </p:anim>
                                    <p:anim calcmode="lin" valueType="num">
                                      <p:cBhvr>
                                        <p:cTn id="11" dur="1700" fill="hold"/>
                                        <p:tgtEl>
                                          <p:spTgt spid="376"/>
                                        </p:tgtEl>
                                        <p:attrNameLst>
                                          <p:attrName>ppt_h</p:attrName>
                                        </p:attrNameLst>
                                      </p:cBhvr>
                                      <p:tavLst>
                                        <p:tav tm="0">
                                          <p:val>
                                            <p:fltVal val="0"/>
                                          </p:val>
                                        </p:tav>
                                        <p:tav tm="100000">
                                          <p:val>
                                            <p:strVal val="#ppt_h"/>
                                          </p:val>
                                        </p:tav>
                                      </p:tavLst>
                                    </p:anim>
                                  </p:childTnLst>
                                </p:cTn>
                              </p:par>
                            </p:childTnLst>
                          </p:cTn>
                        </p:par>
                        <p:par>
                          <p:cTn id="12" fill="hold">
                            <p:stCondLst>
                              <p:cond delay="1700"/>
                            </p:stCondLst>
                            <p:childTnLst>
                              <p:par>
                                <p:cTn id="13" presetID="23" presetClass="entr" presetSubtype="16" fill="hold" grpId="2" nodeType="afterEffect">
                                  <p:stCondLst>
                                    <p:cond delay="500"/>
                                  </p:stCondLst>
                                  <p:iterate>
                                    <p:tmAbs val="0"/>
                                  </p:iterate>
                                  <p:childTnLst>
                                    <p:set>
                                      <p:cBhvr>
                                        <p:cTn id="14" fill="hold"/>
                                        <p:tgtEl>
                                          <p:spTgt spid="366"/>
                                        </p:tgtEl>
                                        <p:attrNameLst>
                                          <p:attrName>style.visibility</p:attrName>
                                        </p:attrNameLst>
                                      </p:cBhvr>
                                      <p:to>
                                        <p:strVal val="visible"/>
                                      </p:to>
                                    </p:set>
                                    <p:anim calcmode="lin" valueType="num">
                                      <p:cBhvr>
                                        <p:cTn id="15" dur="1000" fill="hold"/>
                                        <p:tgtEl>
                                          <p:spTgt spid="366"/>
                                        </p:tgtEl>
                                        <p:attrNameLst>
                                          <p:attrName>ppt_w</p:attrName>
                                        </p:attrNameLst>
                                      </p:cBhvr>
                                      <p:tavLst>
                                        <p:tav tm="0">
                                          <p:val>
                                            <p:fltVal val="0"/>
                                          </p:val>
                                        </p:tav>
                                        <p:tav tm="100000">
                                          <p:val>
                                            <p:strVal val="#ppt_w"/>
                                          </p:val>
                                        </p:tav>
                                      </p:tavLst>
                                    </p:anim>
                                    <p:anim calcmode="lin" valueType="num">
                                      <p:cBhvr>
                                        <p:cTn id="16" dur="1000" fill="hold"/>
                                        <p:tgtEl>
                                          <p:spTgt spid="366"/>
                                        </p:tgtEl>
                                        <p:attrNameLst>
                                          <p:attrName>ppt_h</p:attrName>
                                        </p:attrNameLst>
                                      </p:cBhvr>
                                      <p:tavLst>
                                        <p:tav tm="0">
                                          <p:val>
                                            <p:fltVal val="0"/>
                                          </p:val>
                                        </p:tav>
                                        <p:tav tm="100000">
                                          <p:val>
                                            <p:strVal val="#ppt_h"/>
                                          </p:val>
                                        </p:tav>
                                      </p:tavLst>
                                    </p:anim>
                                  </p:childTnLst>
                                </p:cTn>
                              </p:par>
                            </p:childTnLst>
                          </p:cTn>
                        </p:par>
                        <p:par>
                          <p:cTn id="17" fill="hold">
                            <p:stCondLst>
                              <p:cond delay="3200"/>
                            </p:stCondLst>
                            <p:childTnLst>
                              <p:par>
                                <p:cTn id="18" presetID="9" presetClass="entr" fill="hold" grpId="3" nodeType="afterEffect">
                                  <p:stCondLst>
                                    <p:cond delay="500"/>
                                  </p:stCondLst>
                                  <p:iterate>
                                    <p:tmAbs val="0"/>
                                  </p:iterate>
                                  <p:childTnLst>
                                    <p:set>
                                      <p:cBhvr>
                                        <p:cTn id="19" fill="hold"/>
                                        <p:tgtEl>
                                          <p:spTgt spid="370"/>
                                        </p:tgtEl>
                                        <p:attrNameLst>
                                          <p:attrName>style.visibility</p:attrName>
                                        </p:attrNameLst>
                                      </p:cBhvr>
                                      <p:to>
                                        <p:strVal val="visible"/>
                                      </p:to>
                                    </p:set>
                                    <p:animEffect transition="in" filter="dissolve">
                                      <p:cBhvr>
                                        <p:cTn id="20" dur="500"/>
                                        <p:tgtEl>
                                          <p:spTgt spid="370"/>
                                        </p:tgtEl>
                                      </p:cBhvr>
                                    </p:animEffect>
                                  </p:childTnLst>
                                </p:cTn>
                              </p:par>
                            </p:childTnLst>
                          </p:cTn>
                        </p:par>
                        <p:par>
                          <p:cTn id="21" fill="hold">
                            <p:stCondLst>
                              <p:cond delay="4200"/>
                            </p:stCondLst>
                            <p:childTnLst>
                              <p:par>
                                <p:cTn id="22" presetID="9" presetClass="entr" fill="hold" grpId="6" nodeType="afterEffect">
                                  <p:stCondLst>
                                    <p:cond delay="0"/>
                                  </p:stCondLst>
                                  <p:iterate>
                                    <p:tmAbs val="0"/>
                                  </p:iterate>
                                  <p:childTnLst>
                                    <p:set>
                                      <p:cBhvr>
                                        <p:cTn id="23" fill="hold"/>
                                        <p:tgtEl>
                                          <p:spTgt spid="356">
                                            <p:bg/>
                                          </p:spTgt>
                                        </p:tgtEl>
                                        <p:attrNameLst>
                                          <p:attrName>style.visibility</p:attrName>
                                        </p:attrNameLst>
                                      </p:cBhvr>
                                      <p:to>
                                        <p:strVal val="visible"/>
                                      </p:to>
                                    </p:set>
                                    <p:animEffect transition="in" filter="dissolve">
                                      <p:cBhvr>
                                        <p:cTn id="24" dur="1000"/>
                                        <p:tgtEl>
                                          <p:spTgt spid="356">
                                            <p:bg/>
                                          </p:spTgt>
                                        </p:tgtEl>
                                      </p:cBhvr>
                                    </p:animEffect>
                                  </p:childTnLst>
                                </p:cTn>
                              </p:par>
                              <p:par>
                                <p:cTn id="25" presetID="9" presetClass="entr" presetSubtype="0" fill="hold" grpId="6" nodeType="withEffect">
                                  <p:stCondLst>
                                    <p:cond delay="0"/>
                                  </p:stCondLst>
                                  <p:childTnLst>
                                    <p:set>
                                      <p:cBhvr>
                                        <p:cTn id="26" dur="1" fill="hold">
                                          <p:stCondLst>
                                            <p:cond delay="0"/>
                                          </p:stCondLst>
                                        </p:cTn>
                                        <p:tgtEl>
                                          <p:spTgt spid="356">
                                            <p:txEl>
                                              <p:pRg st="0" end="0"/>
                                            </p:txEl>
                                          </p:spTgt>
                                        </p:tgtEl>
                                        <p:attrNameLst>
                                          <p:attrName>style.visibility</p:attrName>
                                        </p:attrNameLst>
                                      </p:cBhvr>
                                      <p:to>
                                        <p:strVal val="visible"/>
                                      </p:to>
                                    </p:set>
                                    <p:animEffect transition="in" filter="dissolve">
                                      <p:cBhvr>
                                        <p:cTn id="27" dur="1000"/>
                                        <p:tgtEl>
                                          <p:spTgt spid="356">
                                            <p:txEl>
                                              <p:pRg st="0" end="0"/>
                                            </p:txEl>
                                          </p:spTgt>
                                        </p:tgtEl>
                                      </p:cBhvr>
                                    </p:animEffect>
                                  </p:childTnLst>
                                </p:cTn>
                              </p:par>
                            </p:childTnLst>
                          </p:cTn>
                        </p:par>
                        <p:par>
                          <p:cTn id="28" fill="hold">
                            <p:stCondLst>
                              <p:cond delay="5200"/>
                            </p:stCondLst>
                            <p:childTnLst>
                              <p:par>
                                <p:cTn id="29" presetID="9" presetClass="entr" presetSubtype="0" fill="hold" grpId="6" nodeType="afterEffect">
                                  <p:stCondLst>
                                    <p:cond delay="300"/>
                                  </p:stCondLst>
                                  <p:childTnLst>
                                    <p:set>
                                      <p:cBhvr>
                                        <p:cTn id="30" dur="1" fill="hold">
                                          <p:stCondLst>
                                            <p:cond delay="0"/>
                                          </p:stCondLst>
                                        </p:cTn>
                                        <p:tgtEl>
                                          <p:spTgt spid="356">
                                            <p:txEl>
                                              <p:pRg st="1" end="1"/>
                                            </p:txEl>
                                          </p:spTgt>
                                        </p:tgtEl>
                                        <p:attrNameLst>
                                          <p:attrName>style.visibility</p:attrName>
                                        </p:attrNameLst>
                                      </p:cBhvr>
                                      <p:to>
                                        <p:strVal val="visible"/>
                                      </p:to>
                                    </p:set>
                                    <p:animEffect transition="in" filter="dissolve">
                                      <p:cBhvr>
                                        <p:cTn id="31" dur="1000"/>
                                        <p:tgtEl>
                                          <p:spTgt spid="356">
                                            <p:txEl>
                                              <p:pRg st="1" end="1"/>
                                            </p:txEl>
                                          </p:spTgt>
                                        </p:tgtEl>
                                      </p:cBhvr>
                                    </p:animEffect>
                                  </p:childTnLst>
                                </p:cTn>
                              </p:par>
                            </p:childTnLst>
                          </p:cTn>
                        </p:par>
                        <p:par>
                          <p:cTn id="32" fill="hold">
                            <p:stCondLst>
                              <p:cond delay="6500"/>
                            </p:stCondLst>
                            <p:childTnLst>
                              <p:par>
                                <p:cTn id="33" presetID="9" presetClass="exit" fill="hold" grpId="7" nodeType="afterEffect">
                                  <p:stCondLst>
                                    <p:cond delay="3000"/>
                                  </p:stCondLst>
                                  <p:iterate>
                                    <p:tmAbs val="0"/>
                                  </p:iterate>
                                  <p:childTnLst>
                                    <p:animEffect transition="out" filter="dissolve">
                                      <p:cBhvr>
                                        <p:cTn id="34" dur="500" fill="hold"/>
                                        <p:tgtEl>
                                          <p:spTgt spid="370"/>
                                        </p:tgtEl>
                                      </p:cBhvr>
                                    </p:animEffect>
                                    <p:set>
                                      <p:cBhvr>
                                        <p:cTn id="35" fill="hold">
                                          <p:stCondLst>
                                            <p:cond delay="499"/>
                                          </p:stCondLst>
                                        </p:cTn>
                                        <p:tgtEl>
                                          <p:spTgt spid="370"/>
                                        </p:tgtEl>
                                        <p:attrNameLst>
                                          <p:attrName>style.visibility</p:attrName>
                                        </p:attrNameLst>
                                      </p:cBhvr>
                                      <p:to>
                                        <p:strVal val="hidden"/>
                                      </p:to>
                                    </p:set>
                                  </p:childTnLst>
                                </p:cTn>
                              </p:par>
                            </p:childTnLst>
                          </p:cTn>
                        </p:par>
                        <p:par>
                          <p:cTn id="36" fill="hold">
                            <p:stCondLst>
                              <p:cond delay="10000"/>
                            </p:stCondLst>
                            <p:childTnLst>
                              <p:par>
                                <p:cTn id="37" presetID="9" presetClass="entr" presetSubtype="0" fill="hold" grpId="6" nodeType="afterEffect">
                                  <p:stCondLst>
                                    <p:cond delay="0"/>
                                  </p:stCondLst>
                                  <p:childTnLst>
                                    <p:set>
                                      <p:cBhvr>
                                        <p:cTn id="38" dur="1" fill="hold">
                                          <p:stCondLst>
                                            <p:cond delay="0"/>
                                          </p:stCondLst>
                                        </p:cTn>
                                        <p:tgtEl>
                                          <p:spTgt spid="356">
                                            <p:txEl>
                                              <p:pRg st="2" end="2"/>
                                            </p:txEl>
                                          </p:spTgt>
                                        </p:tgtEl>
                                        <p:attrNameLst>
                                          <p:attrName>style.visibility</p:attrName>
                                        </p:attrNameLst>
                                      </p:cBhvr>
                                      <p:to>
                                        <p:strVal val="visible"/>
                                      </p:to>
                                    </p:set>
                                    <p:animEffect transition="in" filter="dissolve">
                                      <p:cBhvr>
                                        <p:cTn id="39" dur="1000"/>
                                        <p:tgtEl>
                                          <p:spTgt spid="356">
                                            <p:txEl>
                                              <p:pRg st="2" end="2"/>
                                            </p:txEl>
                                          </p:spTgt>
                                        </p:tgtEl>
                                      </p:cBhvr>
                                    </p:animEffect>
                                  </p:childTnLst>
                                </p:cTn>
                              </p:par>
                            </p:childTnLst>
                          </p:cTn>
                        </p:par>
                        <p:par>
                          <p:cTn id="40" fill="hold">
                            <p:stCondLst>
                              <p:cond delay="11000"/>
                            </p:stCondLst>
                            <p:childTnLst>
                              <p:par>
                                <p:cTn id="41" presetID="9" presetClass="entr" fill="hold" grpId="8" nodeType="afterEffect">
                                  <p:stCondLst>
                                    <p:cond delay="0"/>
                                  </p:stCondLst>
                                  <p:iterate>
                                    <p:tmAbs val="0"/>
                                  </p:iterate>
                                  <p:childTnLst>
                                    <p:set>
                                      <p:cBhvr>
                                        <p:cTn id="42" fill="hold"/>
                                        <p:tgtEl>
                                          <p:spTgt spid="368"/>
                                        </p:tgtEl>
                                        <p:attrNameLst>
                                          <p:attrName>style.visibility</p:attrName>
                                        </p:attrNameLst>
                                      </p:cBhvr>
                                      <p:to>
                                        <p:strVal val="visible"/>
                                      </p:to>
                                    </p:set>
                                    <p:animEffect transition="in" filter="dissolve">
                                      <p:cBhvr>
                                        <p:cTn id="43" dur="1000"/>
                                        <p:tgtEl>
                                          <p:spTgt spid="368"/>
                                        </p:tgtEl>
                                      </p:cBhvr>
                                    </p:animEffect>
                                  </p:childTnLst>
                                </p:cTn>
                              </p:par>
                            </p:childTnLst>
                          </p:cTn>
                        </p:par>
                        <p:par>
                          <p:cTn id="44" fill="hold">
                            <p:stCondLst>
                              <p:cond delay="12000"/>
                            </p:stCondLst>
                            <p:childTnLst>
                              <p:par>
                                <p:cTn id="45" presetID="9" presetClass="exit" fill="hold" grpId="9" nodeType="afterEffect">
                                  <p:stCondLst>
                                    <p:cond delay="3000"/>
                                  </p:stCondLst>
                                  <p:iterate>
                                    <p:tmAbs val="0"/>
                                  </p:iterate>
                                  <p:childTnLst>
                                    <p:animEffect transition="out" filter="dissolve">
                                      <p:cBhvr>
                                        <p:cTn id="46" dur="500" fill="hold"/>
                                        <p:tgtEl>
                                          <p:spTgt spid="368"/>
                                        </p:tgtEl>
                                      </p:cBhvr>
                                    </p:animEffect>
                                    <p:set>
                                      <p:cBhvr>
                                        <p:cTn id="47" fill="hold">
                                          <p:stCondLst>
                                            <p:cond delay="499"/>
                                          </p:stCondLst>
                                        </p:cTn>
                                        <p:tgtEl>
                                          <p:spTgt spid="368"/>
                                        </p:tgtEl>
                                        <p:attrNameLst>
                                          <p:attrName>style.visibility</p:attrName>
                                        </p:attrNameLst>
                                      </p:cBhvr>
                                      <p:to>
                                        <p:strVal val="hidden"/>
                                      </p:to>
                                    </p:set>
                                  </p:childTnLst>
                                </p:cTn>
                              </p:par>
                            </p:childTnLst>
                          </p:cTn>
                        </p:par>
                        <p:par>
                          <p:cTn id="48" fill="hold">
                            <p:stCondLst>
                              <p:cond delay="15500"/>
                            </p:stCondLst>
                            <p:childTnLst>
                              <p:par>
                                <p:cTn id="49" presetID="9" presetClass="entr" fill="hold" grpId="10" nodeType="afterEffect">
                                  <p:stCondLst>
                                    <p:cond delay="0"/>
                                  </p:stCondLst>
                                  <p:iterate>
                                    <p:tmAbs val="0"/>
                                  </p:iterate>
                                  <p:childTnLst>
                                    <p:set>
                                      <p:cBhvr>
                                        <p:cTn id="50" fill="hold"/>
                                        <p:tgtEl>
                                          <p:spTgt spid="369"/>
                                        </p:tgtEl>
                                        <p:attrNameLst>
                                          <p:attrName>style.visibility</p:attrName>
                                        </p:attrNameLst>
                                      </p:cBhvr>
                                      <p:to>
                                        <p:strVal val="visible"/>
                                      </p:to>
                                    </p:set>
                                    <p:animEffect transition="in" filter="dissolve">
                                      <p:cBhvr>
                                        <p:cTn id="51" dur="500"/>
                                        <p:tgtEl>
                                          <p:spTgt spid="369"/>
                                        </p:tgtEl>
                                      </p:cBhvr>
                                    </p:animEffect>
                                  </p:childTnLst>
                                </p:cTn>
                              </p:par>
                            </p:childTnLst>
                          </p:cTn>
                        </p:par>
                        <p:par>
                          <p:cTn id="52" fill="hold">
                            <p:stCondLst>
                              <p:cond delay="16000"/>
                            </p:stCondLst>
                            <p:childTnLst>
                              <p:par>
                                <p:cTn id="53" presetID="9" presetClass="entr" presetSubtype="0" fill="hold" grpId="6" nodeType="afterEffect">
                                  <p:stCondLst>
                                    <p:cond delay="0"/>
                                  </p:stCondLst>
                                  <p:childTnLst>
                                    <p:set>
                                      <p:cBhvr>
                                        <p:cTn id="54" dur="1" fill="hold">
                                          <p:stCondLst>
                                            <p:cond delay="0"/>
                                          </p:stCondLst>
                                        </p:cTn>
                                        <p:tgtEl>
                                          <p:spTgt spid="356">
                                            <p:txEl>
                                              <p:pRg st="3" end="3"/>
                                            </p:txEl>
                                          </p:spTgt>
                                        </p:tgtEl>
                                        <p:attrNameLst>
                                          <p:attrName>style.visibility</p:attrName>
                                        </p:attrNameLst>
                                      </p:cBhvr>
                                      <p:to>
                                        <p:strVal val="visible"/>
                                      </p:to>
                                    </p:set>
                                    <p:animEffect transition="in" filter="dissolve">
                                      <p:cBhvr>
                                        <p:cTn id="55" dur="1000"/>
                                        <p:tgtEl>
                                          <p:spTgt spid="356">
                                            <p:txEl>
                                              <p:pRg st="3" end="3"/>
                                            </p:txEl>
                                          </p:spTgt>
                                        </p:tgtEl>
                                      </p:cBhvr>
                                    </p:animEffect>
                                  </p:childTnLst>
                                </p:cTn>
                              </p:par>
                            </p:childTnLst>
                          </p:cTn>
                        </p:par>
                        <p:par>
                          <p:cTn id="56" fill="hold">
                            <p:stCondLst>
                              <p:cond delay="17000"/>
                            </p:stCondLst>
                            <p:childTnLst>
                              <p:par>
                                <p:cTn id="57" presetID="9" presetClass="exit" fill="hold" grpId="11" nodeType="afterEffect">
                                  <p:stCondLst>
                                    <p:cond delay="3000"/>
                                  </p:stCondLst>
                                  <p:iterate>
                                    <p:tmAbs val="0"/>
                                  </p:iterate>
                                  <p:childTnLst>
                                    <p:animEffect transition="out" filter="dissolve">
                                      <p:cBhvr>
                                        <p:cTn id="58" dur="500" fill="hold"/>
                                        <p:tgtEl>
                                          <p:spTgt spid="369"/>
                                        </p:tgtEl>
                                      </p:cBhvr>
                                    </p:animEffect>
                                    <p:set>
                                      <p:cBhvr>
                                        <p:cTn id="59" fill="hold">
                                          <p:stCondLst>
                                            <p:cond delay="499"/>
                                          </p:stCondLst>
                                        </p:cTn>
                                        <p:tgtEl>
                                          <p:spTgt spid="369"/>
                                        </p:tgtEl>
                                        <p:attrNameLst>
                                          <p:attrName>style.visibility</p:attrName>
                                        </p:attrNameLst>
                                      </p:cBhvr>
                                      <p:to>
                                        <p:strVal val="hidden"/>
                                      </p:to>
                                    </p:set>
                                  </p:childTnLst>
                                </p:cTn>
                              </p:par>
                            </p:childTnLst>
                          </p:cTn>
                        </p:par>
                        <p:par>
                          <p:cTn id="60" fill="hold">
                            <p:stCondLst>
                              <p:cond delay="20500"/>
                            </p:stCondLst>
                            <p:childTnLst>
                              <p:par>
                                <p:cTn id="61" presetID="1" presetClass="entr" presetSubtype="0" fill="hold" grpId="12" nodeType="afterEffect">
                                  <p:stCondLst>
                                    <p:cond delay="0"/>
                                  </p:stCondLst>
                                  <p:childTnLst>
                                    <p:set>
                                      <p:cBhvr>
                                        <p:cTn id="62" dur="1" fill="hold">
                                          <p:stCondLst>
                                            <p:cond delay="0"/>
                                          </p:stCondLst>
                                        </p:cTn>
                                        <p:tgtEl>
                                          <p:spTgt spid="367"/>
                                        </p:tgtEl>
                                        <p:attrNameLst>
                                          <p:attrName>style.visibility</p:attrName>
                                        </p:attrNameLst>
                                      </p:cBhvr>
                                      <p:to>
                                        <p:strVal val="visible"/>
                                      </p:to>
                                    </p:set>
                                  </p:childTnLst>
                                </p:cTn>
                              </p:par>
                            </p:childTnLst>
                          </p:cTn>
                        </p:par>
                        <p:par>
                          <p:cTn id="63" fill="hold">
                            <p:stCondLst>
                              <p:cond delay="20500"/>
                            </p:stCondLst>
                            <p:childTnLst>
                              <p:par>
                                <p:cTn id="64" presetID="9" presetClass="entr" fill="hold" grpId="6" nodeType="afterEffect">
                                  <p:stCondLst>
                                    <p:cond delay="0"/>
                                  </p:stCondLst>
                                  <p:iterate>
                                    <p:tmAbs val="0"/>
                                  </p:iterate>
                                  <p:childTnLst>
                                    <p:set>
                                      <p:cBhvr>
                                        <p:cTn id="65" fill="hold"/>
                                        <p:tgtEl>
                                          <p:spTgt spid="356">
                                            <p:txEl>
                                              <p:pRg st="4" end="4"/>
                                            </p:txEl>
                                          </p:spTgt>
                                        </p:tgtEl>
                                        <p:attrNameLst>
                                          <p:attrName>style.visibility</p:attrName>
                                        </p:attrNameLst>
                                      </p:cBhvr>
                                      <p:to>
                                        <p:strVal val="visible"/>
                                      </p:to>
                                    </p:set>
                                    <p:animEffect transition="in" filter="dissolve">
                                      <p:cBhvr>
                                        <p:cTn id="66" dur="1000"/>
                                        <p:tgtEl>
                                          <p:spTgt spid="3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4" animBg="1" advAuto="0"/>
      <p:bldP spid="356" grpId="6" build="p" animBg="1" advAuto="0"/>
      <p:bldP spid="366" grpId="2" animBg="1" advAuto="0"/>
      <p:bldP spid="367" grpId="12" animBg="1" advAuto="0"/>
      <p:bldP spid="368" grpId="8" animBg="1" advAuto="0"/>
      <p:bldP spid="368" grpId="9" animBg="1" advAuto="0"/>
      <p:bldP spid="369" grpId="10" animBg="1" advAuto="0"/>
      <p:bldP spid="369" grpId="11" animBg="1" advAuto="0"/>
      <p:bldP spid="370" grpId="3" animBg="1" advAuto="0"/>
      <p:bldP spid="370" grpId="7" animBg="1" advAuto="0"/>
      <p:bldP spid="376"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Rechteck 75"/>
          <p:cNvSpPr/>
          <p:nvPr/>
        </p:nvSpPr>
        <p:spPr>
          <a:xfrm>
            <a:off x="6686401" y="4466032"/>
            <a:ext cx="2361586"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380" name="Picture 6" descr="Picture 6"/>
          <p:cNvPicPr>
            <a:picLocks noChangeAspect="1"/>
          </p:cNvPicPr>
          <p:nvPr/>
        </p:nvPicPr>
        <p:blipFill>
          <a:blip r:embed="rId2">
            <a:extLst/>
          </a:blip>
          <a:stretch>
            <a:fillRect/>
          </a:stretch>
        </p:blipFill>
        <p:spPr>
          <a:xfrm>
            <a:off x="2967695" y="2677060"/>
            <a:ext cx="6158712" cy="2340230"/>
          </a:xfrm>
          <a:prstGeom prst="rect">
            <a:avLst/>
          </a:prstGeom>
          <a:ln w="12700">
            <a:miter lim="400000"/>
          </a:ln>
        </p:spPr>
      </p:pic>
      <p:sp>
        <p:nvSpPr>
          <p:cNvPr id="381" name="Abgerundetes Rechteck 45"/>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382" name="Picture 13" descr="Picture 13"/>
          <p:cNvPicPr>
            <a:picLocks noChangeAspect="1"/>
          </p:cNvPicPr>
          <p:nvPr/>
        </p:nvPicPr>
        <p:blipFill>
          <a:blip r:embed="rId3">
            <a:extLst/>
          </a:blip>
          <a:stretch>
            <a:fillRect/>
          </a:stretch>
        </p:blipFill>
        <p:spPr>
          <a:xfrm>
            <a:off x="4568225" y="3047686"/>
            <a:ext cx="2913907" cy="879423"/>
          </a:xfrm>
          <a:prstGeom prst="rect">
            <a:avLst/>
          </a:prstGeom>
          <a:ln w="12700">
            <a:miter lim="400000"/>
          </a:ln>
        </p:spPr>
      </p:pic>
      <p:pic>
        <p:nvPicPr>
          <p:cNvPr id="383" name="Picture 14" descr="Picture 14"/>
          <p:cNvPicPr>
            <a:picLocks noChangeAspect="1"/>
          </p:cNvPicPr>
          <p:nvPr/>
        </p:nvPicPr>
        <p:blipFill>
          <a:blip r:embed="rId4">
            <a:extLst/>
          </a:blip>
          <a:stretch>
            <a:fillRect/>
          </a:stretch>
        </p:blipFill>
        <p:spPr>
          <a:xfrm>
            <a:off x="3670108" y="3606741"/>
            <a:ext cx="3125132" cy="1004401"/>
          </a:xfrm>
          <a:prstGeom prst="rect">
            <a:avLst/>
          </a:prstGeom>
          <a:ln w="12700">
            <a:miter lim="400000"/>
          </a:ln>
        </p:spPr>
      </p:pic>
      <p:sp>
        <p:nvSpPr>
          <p:cNvPr id="384" name="Gewinkelte Verbindung 82"/>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85" name="Gewinkelte Verbindung 83"/>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86" name="Gewinkelte Verbindung 84"/>
          <p:cNvSpPr/>
          <p:nvPr/>
        </p:nvSpPr>
        <p:spPr>
          <a:xfrm>
            <a:off x="1764920" y="1828101"/>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387" name="Gerade Verbindung 85"/>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388" name="Gewinkelte Verbindung 86"/>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389" name="Picture 3" descr="Picture 3"/>
          <p:cNvPicPr>
            <a:picLocks noChangeAspect="1"/>
          </p:cNvPicPr>
          <p:nvPr/>
        </p:nvPicPr>
        <p:blipFill>
          <a:blip r:embed="rId5">
            <a:extLst/>
          </a:blip>
          <a:stretch>
            <a:fillRect/>
          </a:stretch>
        </p:blipFill>
        <p:spPr>
          <a:xfrm>
            <a:off x="6024288" y="2698866"/>
            <a:ext cx="1457843" cy="178318"/>
          </a:xfrm>
          <a:prstGeom prst="rect">
            <a:avLst/>
          </a:prstGeom>
          <a:ln w="12700">
            <a:miter lim="400000"/>
          </a:ln>
        </p:spPr>
      </p:pic>
      <p:pic>
        <p:nvPicPr>
          <p:cNvPr id="390" name="Picture 3" descr="Picture 3"/>
          <p:cNvPicPr>
            <a:picLocks noChangeAspect="1"/>
          </p:cNvPicPr>
          <p:nvPr/>
        </p:nvPicPr>
        <p:blipFill>
          <a:blip r:embed="rId6">
            <a:extLst/>
          </a:blip>
          <a:stretch>
            <a:fillRect/>
          </a:stretch>
        </p:blipFill>
        <p:spPr>
          <a:xfrm>
            <a:off x="202198" y="1331339"/>
            <a:ext cx="8748926" cy="444554"/>
          </a:xfrm>
          <a:prstGeom prst="rect">
            <a:avLst/>
          </a:prstGeom>
          <a:ln w="12700">
            <a:miter lim="400000"/>
          </a:ln>
        </p:spPr>
      </p:pic>
      <p:pic>
        <p:nvPicPr>
          <p:cNvPr id="391" name="Picture 4" descr="Picture 4"/>
          <p:cNvPicPr>
            <a:picLocks noChangeAspect="1"/>
          </p:cNvPicPr>
          <p:nvPr/>
        </p:nvPicPr>
        <p:blipFill>
          <a:blip r:embed="rId7">
            <a:extLst/>
          </a:blip>
          <a:stretch>
            <a:fillRect/>
          </a:stretch>
        </p:blipFill>
        <p:spPr>
          <a:xfrm>
            <a:off x="5023463" y="933322"/>
            <a:ext cx="1712300" cy="842571"/>
          </a:xfrm>
          <a:prstGeom prst="rect">
            <a:avLst/>
          </a:prstGeom>
          <a:ln w="12700">
            <a:miter lim="400000"/>
          </a:ln>
        </p:spPr>
      </p:pic>
      <p:pic>
        <p:nvPicPr>
          <p:cNvPr id="392" name="Picture 6" descr="Picture 6"/>
          <p:cNvPicPr>
            <a:picLocks noChangeAspect="1"/>
          </p:cNvPicPr>
          <p:nvPr/>
        </p:nvPicPr>
        <p:blipFill>
          <a:blip r:embed="rId8">
            <a:extLst/>
          </a:blip>
          <a:stretch>
            <a:fillRect/>
          </a:stretch>
        </p:blipFill>
        <p:spPr>
          <a:xfrm>
            <a:off x="46291" y="1422724"/>
            <a:ext cx="2627060" cy="899374"/>
          </a:xfrm>
          <a:prstGeom prst="rect">
            <a:avLst/>
          </a:prstGeom>
          <a:ln w="12700">
            <a:miter lim="400000"/>
          </a:ln>
        </p:spPr>
      </p:pic>
      <p:pic>
        <p:nvPicPr>
          <p:cNvPr id="393" name="Picture 7" descr="Picture 7"/>
          <p:cNvPicPr>
            <a:picLocks noChangeAspect="1"/>
          </p:cNvPicPr>
          <p:nvPr/>
        </p:nvPicPr>
        <p:blipFill>
          <a:blip r:embed="rId9">
            <a:extLst/>
          </a:blip>
          <a:stretch>
            <a:fillRect/>
          </a:stretch>
        </p:blipFill>
        <p:spPr>
          <a:xfrm>
            <a:off x="2617423" y="723900"/>
            <a:ext cx="1039985" cy="1106828"/>
          </a:xfrm>
          <a:prstGeom prst="rect">
            <a:avLst/>
          </a:prstGeom>
          <a:ln w="12700">
            <a:miter lim="400000"/>
          </a:ln>
        </p:spPr>
      </p:pic>
      <p:pic>
        <p:nvPicPr>
          <p:cNvPr id="394" name="Picture 10" descr="Picture 10"/>
          <p:cNvPicPr>
            <a:picLocks noChangeAspect="1"/>
          </p:cNvPicPr>
          <p:nvPr/>
        </p:nvPicPr>
        <p:blipFill>
          <a:blip r:embed="rId10">
            <a:extLst/>
          </a:blip>
          <a:stretch>
            <a:fillRect/>
          </a:stretch>
        </p:blipFill>
        <p:spPr>
          <a:xfrm>
            <a:off x="6427658" y="2430048"/>
            <a:ext cx="651899" cy="401793"/>
          </a:xfrm>
          <a:prstGeom prst="rect">
            <a:avLst/>
          </a:prstGeom>
          <a:ln w="12700">
            <a:miter lim="400000"/>
          </a:ln>
        </p:spPr>
      </p:pic>
      <p:pic>
        <p:nvPicPr>
          <p:cNvPr id="395" name="Picture 15" descr="Picture 15"/>
          <p:cNvPicPr>
            <a:picLocks noChangeAspect="1"/>
          </p:cNvPicPr>
          <p:nvPr/>
        </p:nvPicPr>
        <p:blipFill>
          <a:blip r:embed="rId11">
            <a:extLst/>
          </a:blip>
          <a:stretch>
            <a:fillRect/>
          </a:stretch>
        </p:blipFill>
        <p:spPr>
          <a:xfrm>
            <a:off x="3694072" y="2916663"/>
            <a:ext cx="1125578" cy="749357"/>
          </a:xfrm>
          <a:prstGeom prst="rect">
            <a:avLst/>
          </a:prstGeom>
          <a:ln w="12700">
            <a:miter lim="400000"/>
          </a:ln>
        </p:spPr>
      </p:pic>
      <p:pic>
        <p:nvPicPr>
          <p:cNvPr id="396" name="Picture 16" descr="Picture 16"/>
          <p:cNvPicPr>
            <a:picLocks noChangeAspect="1"/>
          </p:cNvPicPr>
          <p:nvPr/>
        </p:nvPicPr>
        <p:blipFill>
          <a:blip r:embed="rId12">
            <a:extLst/>
          </a:blip>
          <a:stretch>
            <a:fillRect/>
          </a:stretch>
        </p:blipFill>
        <p:spPr>
          <a:xfrm>
            <a:off x="7887838" y="2118799"/>
            <a:ext cx="1160145" cy="2237576"/>
          </a:xfrm>
          <a:prstGeom prst="rect">
            <a:avLst/>
          </a:prstGeom>
          <a:ln w="12700">
            <a:miter lim="400000"/>
          </a:ln>
        </p:spPr>
      </p:pic>
      <p:sp>
        <p:nvSpPr>
          <p:cNvPr id="397" name="Textfeld 106"/>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398" name="Textfeld 108"/>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399" name="Textfeld 109"/>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400" name="Ellipse 111"/>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01" name="Ellipse 112"/>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02" name="Ellipse 113"/>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grpSp>
        <p:nvGrpSpPr>
          <p:cNvPr id="405" name="Gruppieren 120"/>
          <p:cNvGrpSpPr/>
          <p:nvPr/>
        </p:nvGrpSpPr>
        <p:grpSpPr>
          <a:xfrm>
            <a:off x="4794839" y="2546075"/>
            <a:ext cx="345491" cy="205803"/>
            <a:chOff x="0" y="0"/>
            <a:chExt cx="345489" cy="205801"/>
          </a:xfrm>
        </p:grpSpPr>
        <p:sp>
          <p:nvSpPr>
            <p:cNvPr id="403" name="Ellipse 121"/>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404" name="Ellipse 122"/>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sp>
        <p:nvSpPr>
          <p:cNvPr id="406" name="Ellipse 126"/>
          <p:cNvSpPr/>
          <p:nvPr/>
        </p:nvSpPr>
        <p:spPr>
          <a:xfrm>
            <a:off x="4642291" y="3346389"/>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07" name="Ellipse 127"/>
          <p:cNvSpPr/>
          <p:nvPr/>
        </p:nvSpPr>
        <p:spPr>
          <a:xfrm>
            <a:off x="4417195" y="43478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08" name="Ellipse 128"/>
          <p:cNvSpPr/>
          <p:nvPr/>
        </p:nvSpPr>
        <p:spPr>
          <a:xfrm>
            <a:off x="4876484"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09" name="Ellipse 129"/>
          <p:cNvSpPr/>
          <p:nvPr/>
        </p:nvSpPr>
        <p:spPr>
          <a:xfrm>
            <a:off x="5361268"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0" name="Ellipse 130"/>
          <p:cNvSpPr/>
          <p:nvPr/>
        </p:nvSpPr>
        <p:spPr>
          <a:xfrm>
            <a:off x="5817842"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1" name="Ellipse 131"/>
          <p:cNvSpPr/>
          <p:nvPr/>
        </p:nvSpPr>
        <p:spPr>
          <a:xfrm>
            <a:off x="8169913" y="409568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2" name="Ellipse 134"/>
          <p:cNvSpPr/>
          <p:nvPr/>
        </p:nvSpPr>
        <p:spPr>
          <a:xfrm>
            <a:off x="1929994" y="21375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3" name="Ellipse 135"/>
          <p:cNvSpPr/>
          <p:nvPr/>
        </p:nvSpPr>
        <p:spPr>
          <a:xfrm>
            <a:off x="3005294" y="196493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4" name="Ellipse 136"/>
          <p:cNvSpPr/>
          <p:nvPr/>
        </p:nvSpPr>
        <p:spPr>
          <a:xfrm>
            <a:off x="4125095" y="33431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5" name="Ellipse 137"/>
          <p:cNvSpPr/>
          <p:nvPr/>
        </p:nvSpPr>
        <p:spPr>
          <a:xfrm>
            <a:off x="7268978" y="193855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6" name="Ellipse 138"/>
          <p:cNvSpPr/>
          <p:nvPr/>
        </p:nvSpPr>
        <p:spPr>
          <a:xfrm>
            <a:off x="6565042" y="258448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417" name="Titel 3"/>
          <p:cNvSpPr txBox="1"/>
          <p:nvPr/>
        </p:nvSpPr>
        <p:spPr>
          <a:xfrm>
            <a:off x="243892" y="81404"/>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rgbClr val="5C7D94"/>
                </a:solidFill>
                <a:latin typeface="Myriad Pro"/>
                <a:ea typeface="Myriad Pro"/>
                <a:cs typeface="Myriad Pro"/>
                <a:sym typeface="Myriad Pro"/>
              </a:defRPr>
            </a:pPr>
            <a:r>
              <a:t>Kostensenkung durch Effizienzsteigerung</a:t>
            </a:r>
            <a:br/>
            <a:r>
              <a:rPr sz="2000" b="0">
                <a:solidFill>
                  <a:srgbClr val="A9BBC6"/>
                </a:solidFill>
              </a:rPr>
              <a:t>Messen </a:t>
            </a:r>
            <a:r>
              <a:rPr sz="2000" b="0"/>
              <a:t>|</a:t>
            </a:r>
            <a:r>
              <a:rPr sz="2000" b="0">
                <a:solidFill>
                  <a:schemeClr val="accent3">
                    <a:lumOff val="44000"/>
                  </a:schemeClr>
                </a:solidFill>
              </a:rPr>
              <a:t> </a:t>
            </a:r>
            <a:r>
              <a:rPr sz="2000" b="0">
                <a:solidFill>
                  <a:srgbClr val="A9BBC6"/>
                </a:solidFill>
              </a:rPr>
              <a:t>Optimieren </a:t>
            </a:r>
            <a:r>
              <a:rPr sz="2000" b="0"/>
              <a:t>|</a:t>
            </a:r>
            <a:r>
              <a:rPr sz="2000" b="0">
                <a:solidFill>
                  <a:srgbClr val="A9BBC6"/>
                </a:solidFill>
              </a:rPr>
              <a:t> Regeln </a:t>
            </a:r>
            <a:r>
              <a:rPr sz="2000" b="0"/>
              <a:t>|</a:t>
            </a:r>
            <a:r>
              <a:rPr sz="2000" b="0">
                <a:solidFill>
                  <a:schemeClr val="accent3">
                    <a:lumOff val="44000"/>
                  </a:schemeClr>
                </a:solidFill>
              </a:rPr>
              <a:t> </a:t>
            </a:r>
            <a:r>
              <a:rPr sz="2000" b="0">
                <a:solidFill>
                  <a:srgbClr val="A9BBC6"/>
                </a:solidFill>
              </a:rPr>
              <a:t>Power Quality </a:t>
            </a:r>
            <a:r>
              <a:rPr sz="2000" b="0"/>
              <a:t>|</a:t>
            </a:r>
            <a:r>
              <a:rPr sz="2000" b="0">
                <a:solidFill>
                  <a:schemeClr val="accent3">
                    <a:lumOff val="44000"/>
                  </a:schemeClr>
                </a:solidFill>
              </a:rPr>
              <a:t> </a:t>
            </a:r>
            <a:r>
              <a:rPr sz="2000" b="0">
                <a:solidFill>
                  <a:srgbClr val="BCCBD6"/>
                </a:solidFill>
              </a:rPr>
              <a:t>Visualisieren</a:t>
            </a:r>
            <a:r>
              <a:rPr sz="2000"/>
              <a:t> </a:t>
            </a:r>
            <a:r>
              <a:rPr sz="2000" b="0"/>
              <a:t>|</a:t>
            </a:r>
            <a:r>
              <a:rPr sz="2000"/>
              <a:t> </a:t>
            </a:r>
            <a:r>
              <a:rPr sz="2000">
                <a:solidFill>
                  <a:schemeClr val="accent1"/>
                </a:solidFill>
              </a:rPr>
              <a:t>Service</a:t>
            </a:r>
          </a:p>
        </p:txBody>
      </p:sp>
      <p:pic>
        <p:nvPicPr>
          <p:cNvPr id="418" name="Picture 5" descr="Picture 5"/>
          <p:cNvPicPr>
            <a:picLocks noChangeAspect="1"/>
          </p:cNvPicPr>
          <p:nvPr/>
        </p:nvPicPr>
        <p:blipFill>
          <a:blip r:embed="rId13">
            <a:extLst/>
          </a:blip>
          <a:stretch>
            <a:fillRect/>
          </a:stretch>
        </p:blipFill>
        <p:spPr>
          <a:xfrm>
            <a:off x="9502401" y="3303794"/>
            <a:ext cx="1047984" cy="1763787"/>
          </a:xfrm>
          <a:prstGeom prst="rect">
            <a:avLst/>
          </a:prstGeom>
          <a:ln w="12700">
            <a:miter lim="400000"/>
          </a:ln>
        </p:spPr>
      </p:pic>
      <p:sp>
        <p:nvSpPr>
          <p:cNvPr id="419" name="Inhaltsplatzhalter 1"/>
          <p:cNvSpPr txBox="1">
            <a:spLocks noGrp="1"/>
          </p:cNvSpPr>
          <p:nvPr>
            <p:ph type="body" sz="quarter" idx="1"/>
          </p:nvPr>
        </p:nvSpPr>
        <p:spPr>
          <a:xfrm>
            <a:off x="46945" y="2574470"/>
            <a:ext cx="3439206" cy="2511880"/>
          </a:xfrm>
          <a:prstGeom prst="rect">
            <a:avLst/>
          </a:prstGeom>
        </p:spPr>
        <p:txBody>
          <a:bodyPr/>
          <a:lstStyle/>
          <a:p>
            <a:pPr marL="0" indent="180975">
              <a:buSzTx/>
              <a:buFont typeface="Wingdings"/>
              <a:buNone/>
              <a:defRPr sz="1800" b="1">
                <a:latin typeface="Myriad Pro"/>
                <a:ea typeface="Myriad Pro"/>
                <a:cs typeface="Myriad Pro"/>
                <a:sym typeface="Myriad Pro"/>
              </a:defRPr>
            </a:pPr>
            <a:r>
              <a:t>Starker Partner</a:t>
            </a:r>
          </a:p>
          <a:p>
            <a:pPr indent="-174625">
              <a:defRPr sz="1400">
                <a:solidFill>
                  <a:srgbClr val="455E6F"/>
                </a:solidFill>
                <a:latin typeface="Myriad Pro"/>
                <a:ea typeface="Myriad Pro"/>
                <a:cs typeface="Myriad Pro"/>
                <a:sym typeface="Myriad Pro"/>
              </a:defRPr>
            </a:pPr>
            <a:r>
              <a:t>Individuelle und kompetente Beratung durch </a:t>
            </a:r>
            <a:r>
              <a:rPr b="1"/>
              <a:t>WMT Energieexperten</a:t>
            </a:r>
            <a:r>
              <a:t>.</a:t>
            </a:r>
          </a:p>
          <a:p>
            <a:pPr indent="-174625">
              <a:defRPr sz="1400" b="1">
                <a:solidFill>
                  <a:srgbClr val="455E6F"/>
                </a:solidFill>
                <a:latin typeface="Myriad Pro"/>
                <a:ea typeface="Myriad Pro"/>
                <a:cs typeface="Myriad Pro"/>
                <a:sym typeface="Myriad Pro"/>
              </a:defRPr>
            </a:pPr>
            <a:r>
              <a:t>Maßgeschneiderte Konzepte </a:t>
            </a:r>
            <a:r>
              <a:rPr b="0"/>
              <a:t>für ein zukunftssicheres Energiemanagement</a:t>
            </a:r>
          </a:p>
          <a:p>
            <a:pPr indent="-174625">
              <a:defRPr sz="1400">
                <a:solidFill>
                  <a:srgbClr val="455E6F"/>
                </a:solidFill>
                <a:latin typeface="Myriad Pro"/>
                <a:ea typeface="Myriad Pro"/>
                <a:cs typeface="Myriad Pro"/>
                <a:sym typeface="Myriad Pro"/>
              </a:defRPr>
            </a:pPr>
            <a:r>
              <a:t>Praxisorientiertes Know-how durch </a:t>
            </a:r>
            <a:r>
              <a:rPr b="1"/>
              <a:t>Schulungen, Workshops, Seminare</a:t>
            </a:r>
          </a:p>
          <a:p>
            <a:pPr indent="-174625">
              <a:defRPr sz="1400" b="1">
                <a:solidFill>
                  <a:srgbClr val="455E6F"/>
                </a:solidFill>
                <a:latin typeface="Myriad Pro"/>
                <a:ea typeface="Myriad Pro"/>
                <a:cs typeface="Myriad Pro"/>
                <a:sym typeface="Myriad Pro"/>
              </a:defRPr>
            </a:pPr>
            <a:r>
              <a:t>Bundesweite Servicestandorte</a:t>
            </a:r>
          </a:p>
        </p:txBody>
      </p:sp>
      <p:pic>
        <p:nvPicPr>
          <p:cNvPr id="420" name="Picture 5" descr="Picture 5"/>
          <p:cNvPicPr>
            <a:picLocks noChangeAspect="1"/>
          </p:cNvPicPr>
          <p:nvPr/>
        </p:nvPicPr>
        <p:blipFill>
          <a:blip r:embed="rId14">
            <a:extLst/>
          </a:blip>
          <a:stretch>
            <a:fillRect/>
          </a:stretch>
        </p:blipFill>
        <p:spPr>
          <a:xfrm>
            <a:off x="6795238" y="341629"/>
            <a:ext cx="1603557" cy="1439416"/>
          </a:xfrm>
          <a:prstGeom prst="rect">
            <a:avLst/>
          </a:prstGeom>
          <a:ln w="12700">
            <a:miter lim="400000"/>
          </a:ln>
        </p:spPr>
      </p:pic>
      <p:pic>
        <p:nvPicPr>
          <p:cNvPr id="421" name="Picture 9" descr="Picture 9"/>
          <p:cNvPicPr>
            <a:picLocks noChangeAspect="1"/>
          </p:cNvPicPr>
          <p:nvPr/>
        </p:nvPicPr>
        <p:blipFill>
          <a:blip r:embed="rId15">
            <a:extLst/>
          </a:blip>
          <a:stretch>
            <a:fillRect/>
          </a:stretch>
        </p:blipFill>
        <p:spPr>
          <a:xfrm>
            <a:off x="3670108" y="1590303"/>
            <a:ext cx="4886372" cy="291225"/>
          </a:xfrm>
          <a:prstGeom prst="rect">
            <a:avLst/>
          </a:prstGeom>
          <a:ln w="12700">
            <a:miter lim="400000"/>
          </a:ln>
        </p:spPr>
      </p:pic>
    </p:spTree>
  </p:cSld>
  <p:clrMapOvr>
    <a:masterClrMapping/>
  </p:clrMapOvr>
  <p:transition xmlns:p14="http://schemas.microsoft.com/office/powerpoint/2010/main" spd="slow">
    <p:fad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afterEffect">
                                  <p:stCondLst>
                                    <p:cond delay="100"/>
                                  </p:stCondLst>
                                  <p:childTnLst>
                                    <p:set>
                                      <p:cBhvr>
                                        <p:cTn id="6" dur="1" fill="hold">
                                          <p:stCondLst>
                                            <p:cond delay="0"/>
                                          </p:stCondLst>
                                        </p:cTn>
                                        <p:tgtEl>
                                          <p:spTgt spid="381"/>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5" nodeType="afterEffect">
                                  <p:stCondLst>
                                    <p:cond delay="100"/>
                                  </p:stCondLst>
                                  <p:childTnLst>
                                    <p:set>
                                      <p:cBhvr>
                                        <p:cTn id="9" dur="1" fill="hold">
                                          <p:stCondLst>
                                            <p:cond delay="0"/>
                                          </p:stCondLst>
                                        </p:cTn>
                                        <p:tgtEl>
                                          <p:spTgt spid="419">
                                            <p:bg/>
                                          </p:spTgt>
                                        </p:tgtEl>
                                        <p:attrNameLst>
                                          <p:attrName>style.visibility</p:attrName>
                                        </p:attrNameLst>
                                      </p:cBhvr>
                                      <p:to>
                                        <p:strVal val="visible"/>
                                      </p:to>
                                    </p:set>
                                  </p:childTnLst>
                                </p:cTn>
                              </p:par>
                              <p:par>
                                <p:cTn id="10" presetID="1" presetClass="entr" presetSubtype="0" fill="hold" grpId="5" nodeType="withEffect">
                                  <p:stCondLst>
                                    <p:cond delay="100"/>
                                  </p:stCondLst>
                                  <p:childTnLst>
                                    <p:set>
                                      <p:cBhvr>
                                        <p:cTn id="11" dur="1" fill="hold">
                                          <p:stCondLst>
                                            <p:cond delay="0"/>
                                          </p:stCondLst>
                                        </p:cTn>
                                        <p:tgtEl>
                                          <p:spTgt spid="419">
                                            <p:txEl>
                                              <p:pRg st="0" end="0"/>
                                            </p:txEl>
                                          </p:spTgt>
                                        </p:tgtEl>
                                        <p:attrNameLst>
                                          <p:attrName>style.visibility</p:attrName>
                                        </p:attrNameLst>
                                      </p:cBhvr>
                                      <p:to>
                                        <p:strVal val="visible"/>
                                      </p:to>
                                    </p:set>
                                  </p:childTnLst>
                                </p:cTn>
                              </p:par>
                            </p:childTnLst>
                          </p:cTn>
                        </p:par>
                        <p:par>
                          <p:cTn id="12" fill="hold">
                            <p:stCondLst>
                              <p:cond delay="200"/>
                            </p:stCondLst>
                            <p:childTnLst>
                              <p:par>
                                <p:cTn id="13" presetID="9" presetClass="entr" fill="hold" grpId="5" nodeType="afterEffect">
                                  <p:stCondLst>
                                    <p:cond delay="1000"/>
                                  </p:stCondLst>
                                  <p:iterate>
                                    <p:tmAbs val="0"/>
                                  </p:iterate>
                                  <p:childTnLst>
                                    <p:set>
                                      <p:cBhvr>
                                        <p:cTn id="14" fill="hold"/>
                                        <p:tgtEl>
                                          <p:spTgt spid="419">
                                            <p:txEl>
                                              <p:pRg st="1" end="1"/>
                                            </p:txEl>
                                          </p:spTgt>
                                        </p:tgtEl>
                                        <p:attrNameLst>
                                          <p:attrName>style.visibility</p:attrName>
                                        </p:attrNameLst>
                                      </p:cBhvr>
                                      <p:to>
                                        <p:strVal val="visible"/>
                                      </p:to>
                                    </p:set>
                                    <p:animEffect transition="in" filter="dissolve">
                                      <p:cBhvr>
                                        <p:cTn id="15" dur="1000"/>
                                        <p:tgtEl>
                                          <p:spTgt spid="419">
                                            <p:txEl>
                                              <p:pRg st="1" end="1"/>
                                            </p:txEl>
                                          </p:spTgt>
                                        </p:tgtEl>
                                      </p:cBhvr>
                                    </p:animEffect>
                                  </p:childTnLst>
                                </p:cTn>
                              </p:par>
                            </p:childTnLst>
                          </p:cTn>
                        </p:par>
                        <p:par>
                          <p:cTn id="16" fill="hold">
                            <p:stCondLst>
                              <p:cond delay="2200"/>
                            </p:stCondLst>
                            <p:childTnLst>
                              <p:par>
                                <p:cTn id="17" presetID="1" presetClass="entr" presetSubtype="0" fill="hold" grpId="5" nodeType="afterEffect">
                                  <p:stCondLst>
                                    <p:cond delay="1500"/>
                                  </p:stCondLst>
                                  <p:childTnLst>
                                    <p:set>
                                      <p:cBhvr>
                                        <p:cTn id="18" dur="1" fill="hold">
                                          <p:stCondLst>
                                            <p:cond delay="0"/>
                                          </p:stCondLst>
                                        </p:cTn>
                                        <p:tgtEl>
                                          <p:spTgt spid="419">
                                            <p:txEl>
                                              <p:pRg st="2" end="2"/>
                                            </p:txEl>
                                          </p:spTgt>
                                        </p:tgtEl>
                                        <p:attrNameLst>
                                          <p:attrName>style.visibility</p:attrName>
                                        </p:attrNameLst>
                                      </p:cBhvr>
                                      <p:to>
                                        <p:strVal val="visible"/>
                                      </p:to>
                                    </p:set>
                                  </p:childTnLst>
                                </p:cTn>
                              </p:par>
                            </p:childTnLst>
                          </p:cTn>
                        </p:par>
                        <p:par>
                          <p:cTn id="19" fill="hold">
                            <p:stCondLst>
                              <p:cond delay="3700"/>
                            </p:stCondLst>
                            <p:childTnLst>
                              <p:par>
                                <p:cTn id="20" presetID="1" presetClass="entr" presetSubtype="0" fill="hold" grpId="5" nodeType="afterEffect">
                                  <p:stCondLst>
                                    <p:cond delay="1500"/>
                                  </p:stCondLst>
                                  <p:childTnLst>
                                    <p:set>
                                      <p:cBhvr>
                                        <p:cTn id="21" dur="1" fill="hold">
                                          <p:stCondLst>
                                            <p:cond delay="0"/>
                                          </p:stCondLst>
                                        </p:cTn>
                                        <p:tgtEl>
                                          <p:spTgt spid="419">
                                            <p:txEl>
                                              <p:pRg st="3" end="3"/>
                                            </p:txEl>
                                          </p:spTgt>
                                        </p:tgtEl>
                                        <p:attrNameLst>
                                          <p:attrName>style.visibility</p:attrName>
                                        </p:attrNameLst>
                                      </p:cBhvr>
                                      <p:to>
                                        <p:strVal val="visible"/>
                                      </p:to>
                                    </p:set>
                                  </p:childTnLst>
                                </p:cTn>
                              </p:par>
                            </p:childTnLst>
                          </p:cTn>
                        </p:par>
                        <p:par>
                          <p:cTn id="22" fill="hold">
                            <p:stCondLst>
                              <p:cond delay="5200"/>
                            </p:stCondLst>
                            <p:childTnLst>
                              <p:par>
                                <p:cTn id="23" presetID="1" presetClass="entr" presetSubtype="0" fill="hold" grpId="5" nodeType="afterEffect">
                                  <p:stCondLst>
                                    <p:cond delay="1500"/>
                                  </p:stCondLst>
                                  <p:childTnLst>
                                    <p:set>
                                      <p:cBhvr>
                                        <p:cTn id="24" dur="1" fill="hold">
                                          <p:stCondLst>
                                            <p:cond delay="0"/>
                                          </p:stCondLst>
                                        </p:cTn>
                                        <p:tgtEl>
                                          <p:spTgt spid="419">
                                            <p:txEl>
                                              <p:pRg st="4" end="4"/>
                                            </p:txEl>
                                          </p:spTgt>
                                        </p:tgtEl>
                                        <p:attrNameLst>
                                          <p:attrName>style.visibility</p:attrName>
                                        </p:attrNameLst>
                                      </p:cBhvr>
                                      <p:to>
                                        <p:strVal val="visible"/>
                                      </p:to>
                                    </p:set>
                                  </p:childTnLst>
                                </p:cTn>
                              </p:par>
                            </p:childTnLst>
                          </p:cTn>
                        </p:par>
                        <p:par>
                          <p:cTn id="25" fill="hold">
                            <p:stCondLst>
                              <p:cond delay="6700"/>
                            </p:stCondLst>
                            <p:childTnLst>
                              <p:par>
                                <p:cTn id="26" presetID="1" presetClass="entr" presetSubtype="0" fill="hold" grpId="1" nodeType="afterEffect">
                                  <p:stCondLst>
                                    <p:cond delay="100"/>
                                  </p:stCondLst>
                                  <p:iterate>
                                    <p:tmAbs val="0"/>
                                  </p:iterate>
                                  <p:childTnLst>
                                    <p:set>
                                      <p:cBhvr>
                                        <p:cTn id="27" fill="hold"/>
                                        <p:tgtEl>
                                          <p:spTgt spid="418"/>
                                        </p:tgtEl>
                                        <p:attrNameLst>
                                          <p:attrName>style.visibility</p:attrName>
                                        </p:attrNameLst>
                                      </p:cBhvr>
                                      <p:to>
                                        <p:strVal val="visible"/>
                                      </p:to>
                                    </p:set>
                                  </p:childTnLst>
                                </p:cTn>
                              </p:par>
                            </p:childTnLst>
                          </p:cTn>
                        </p:par>
                        <p:par>
                          <p:cTn id="28" fill="hold">
                            <p:stCondLst>
                              <p:cond delay="6800"/>
                            </p:stCondLst>
                            <p:childTnLst>
                              <p:par>
                                <p:cTn id="29" presetID="-1" presetClass="path" presetSubtype="0" accel="50000" decel="50000" fill="hold" nodeType="afterEffect">
                                  <p:stCondLst>
                                    <p:cond delay="100"/>
                                  </p:stCondLst>
                                  <p:childTnLst>
                                    <p:animMotion origin="layout" path="M 0.000000 0.000000 L 0.408860 0.033020" pathEditMode="relative">
                                      <p:cBhvr>
                                        <p:cTn id="30" dur="1000" fill="hold"/>
                                        <p:tgtEl>
                                          <p:spTgt spid="4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3" animBg="1" advAuto="0"/>
      <p:bldP spid="418" grpId="1" animBg="1" advAuto="0"/>
      <p:bldP spid="419" grpId="5"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feld 4"/>
          <p:cNvSpPr txBox="1"/>
          <p:nvPr/>
        </p:nvSpPr>
        <p:spPr>
          <a:xfrm>
            <a:off x="0" y="704095"/>
            <a:ext cx="9144000" cy="22275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b="1">
                <a:latin typeface="Myriad Pro"/>
                <a:ea typeface="Myriad Pro"/>
                <a:cs typeface="Myriad Pro"/>
                <a:sym typeface="Myriad Pro"/>
              </a:defRPr>
            </a:pPr>
            <a:r>
              <a:rPr dirty="0"/>
              <a:t>Die Hardware</a:t>
            </a:r>
            <a:br>
              <a:rPr dirty="0"/>
            </a:br>
            <a:r>
              <a:rPr dirty="0"/>
              <a:t/>
            </a:r>
            <a:br>
              <a:rPr dirty="0"/>
            </a:br>
            <a:r>
              <a:rPr sz="2400" b="0" dirty="0"/>
              <a:t>Das stabile Fundament für Ihr sicheres und zuverlässiges Energiedatenmanagementsystem mit </a:t>
            </a:r>
            <a:endParaRPr dirty="0">
              <a:latin typeface="Arial"/>
              <a:ea typeface="Arial"/>
              <a:cs typeface="Arial"/>
              <a:sym typeface="Arial"/>
            </a:endParaRPr>
          </a:p>
          <a:p>
            <a:pPr algn="ctr">
              <a:defRPr sz="2400" b="1">
                <a:latin typeface="Myriad Pro"/>
                <a:ea typeface="Myriad Pro"/>
                <a:cs typeface="Myriad Pro"/>
                <a:sym typeface="Myriad Pro"/>
              </a:defRPr>
            </a:pPr>
            <a:r>
              <a:rPr dirty="0"/>
              <a:t>hundertprozentig</a:t>
            </a:r>
            <a:r>
              <a:rPr b="0" dirty="0"/>
              <a:t> plausiblen Energiedaten.</a:t>
            </a:r>
          </a:p>
        </p:txBody>
      </p:sp>
      <p:sp>
        <p:nvSpPr>
          <p:cNvPr id="424" name="Besonders sicher durch dreifach redundanten Hardwareaufbau made in Germany"/>
          <p:cNvSpPr txBox="1"/>
          <p:nvPr/>
        </p:nvSpPr>
        <p:spPr>
          <a:xfrm>
            <a:off x="753443" y="3351112"/>
            <a:ext cx="763711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Besonders sicher durch dreifach redundanten Hardwareaufbau made in Germany</a:t>
            </a:r>
          </a:p>
        </p:txBody>
      </p:sp>
      <p:pic>
        <p:nvPicPr>
          <p:cNvPr id="425" name="WIN Logo 1000px.jpg" descr="WIN Logo 1000px.jpg"/>
          <p:cNvPicPr>
            <a:picLocks noChangeAspect="1"/>
          </p:cNvPicPr>
          <p:nvPr/>
        </p:nvPicPr>
        <p:blipFill>
          <a:blip r:embed="rId3">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xmlns:p14="http://schemas.microsoft.com/office/powerpoint/2010/main" spd="med" advClick="0" advTm="3000">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23"/>
                                        </p:tgtEl>
                                        <p:attrNameLst>
                                          <p:attrName>style.visibility</p:attrName>
                                        </p:attrNameLst>
                                      </p:cBhvr>
                                      <p:to>
                                        <p:strVal val="visible"/>
                                      </p:to>
                                    </p:set>
                                    <p:animEffect transition="in" filter="dissolve">
                                      <p:cBhvr>
                                        <p:cTn id="7" dur="1750"/>
                                        <p:tgtEl>
                                          <p:spTgt spid="423"/>
                                        </p:tgtEl>
                                      </p:cBhvr>
                                    </p:animEffect>
                                  </p:childTnLst>
                                </p:cTn>
                              </p:par>
                            </p:childTnLst>
                          </p:cTn>
                        </p:par>
                        <p:par>
                          <p:cTn id="8" fill="hold">
                            <p:stCondLst>
                              <p:cond delay="1750"/>
                            </p:stCondLst>
                            <p:childTnLst>
                              <p:par>
                                <p:cTn id="9" presetID="2" presetClass="entr" presetSubtype="8" fill="hold" grpId="2" nodeType="afterEffect">
                                  <p:stCondLst>
                                    <p:cond delay="300"/>
                                  </p:stCondLst>
                                  <p:iterate>
                                    <p:tmAbs val="0"/>
                                  </p:iterate>
                                  <p:childTnLst>
                                    <p:set>
                                      <p:cBhvr>
                                        <p:cTn id="10" dur="1" fill="hold">
                                          <p:stCondLst>
                                            <p:cond delay="0"/>
                                          </p:stCondLst>
                                        </p:cTn>
                                        <p:tgtEl>
                                          <p:spTgt spid="424"/>
                                        </p:tgtEl>
                                        <p:attrNameLst>
                                          <p:attrName>style.visibility</p:attrName>
                                        </p:attrNameLst>
                                      </p:cBhvr>
                                      <p:to>
                                        <p:strVal val="visible"/>
                                      </p:to>
                                    </p:set>
                                    <p:anim calcmode="lin" valueType="num">
                                      <p:cBhvr additive="base">
                                        <p:cTn id="11" dur="1000" fill="hold"/>
                                        <p:tgtEl>
                                          <p:spTgt spid="424"/>
                                        </p:tgtEl>
                                        <p:attrNameLst>
                                          <p:attrName>ppt_x</p:attrName>
                                        </p:attrNameLst>
                                      </p:cBhvr>
                                      <p:tavLst>
                                        <p:tav tm="0">
                                          <p:val>
                                            <p:strVal val="0-#ppt_w/2"/>
                                          </p:val>
                                        </p:tav>
                                        <p:tav tm="100000">
                                          <p:val>
                                            <p:strVal val="#ppt_x"/>
                                          </p:val>
                                        </p:tav>
                                      </p:tavLst>
                                    </p:anim>
                                    <p:anim calcmode="lin" valueType="num">
                                      <p:cBhvr additive="base">
                                        <p:cTn id="12" dur="1000" fill="hold"/>
                                        <p:tgtEl>
                                          <p:spTgt spid="4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animBg="1" advAuto="0"/>
      <p:bldP spid="424"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chemeClr val="accent1"/>
                </a:solidFill>
                <a:latin typeface="Myriad Pro"/>
                <a:ea typeface="Myriad Pro"/>
                <a:cs typeface="Myriad Pro"/>
                <a:sym typeface="Myriad Pro"/>
              </a:defRPr>
            </a:pPr>
            <a:r>
              <a:t>Das visual energy Netzwerk:</a:t>
            </a:r>
            <a:br/>
            <a:r>
              <a:rPr sz="2000" b="0">
                <a:solidFill>
                  <a:srgbClr val="455E6F"/>
                </a:solidFill>
              </a:rPr>
              <a:t>Ein hochflexibles System das überall perfekt zusammenspielt.</a:t>
            </a:r>
          </a:p>
        </p:txBody>
      </p:sp>
      <p:pic>
        <p:nvPicPr>
          <p:cNvPr id="430" name="Picture 6" descr="Picture 6"/>
          <p:cNvPicPr>
            <a:picLocks noChangeAspect="1"/>
          </p:cNvPicPr>
          <p:nvPr/>
        </p:nvPicPr>
        <p:blipFill>
          <a:blip r:embed="rId2">
            <a:extLst/>
          </a:blip>
          <a:stretch>
            <a:fillRect/>
          </a:stretch>
        </p:blipFill>
        <p:spPr>
          <a:xfrm>
            <a:off x="355600" y="822116"/>
            <a:ext cx="8460662" cy="41787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extfeld 4"/>
          <p:cNvSpPr txBox="1"/>
          <p:nvPr/>
        </p:nvSpPr>
        <p:spPr>
          <a:xfrm>
            <a:off x="0" y="780936"/>
            <a:ext cx="9144000" cy="22275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b="1">
                <a:latin typeface="Myriad Pro"/>
                <a:ea typeface="Myriad Pro"/>
                <a:cs typeface="Myriad Pro"/>
                <a:sym typeface="Myriad Pro"/>
              </a:defRPr>
            </a:pPr>
            <a:r>
              <a:t>Die Software</a:t>
            </a:r>
            <a:endParaRPr>
              <a:latin typeface="Arial"/>
              <a:ea typeface="Arial"/>
              <a:cs typeface="Arial"/>
              <a:sym typeface="Arial"/>
            </a:endParaRPr>
          </a:p>
          <a:p>
            <a:pPr algn="ctr">
              <a:defRPr sz="3600" b="1">
                <a:latin typeface="Myriad Pro"/>
                <a:ea typeface="Myriad Pro"/>
                <a:cs typeface="Myriad Pro"/>
                <a:sym typeface="Myriad Pro"/>
              </a:defRPr>
            </a:pPr>
            <a:endParaRPr>
              <a:latin typeface="Arial"/>
              <a:ea typeface="Arial"/>
              <a:cs typeface="Arial"/>
              <a:sym typeface="Arial"/>
            </a:endParaRPr>
          </a:p>
          <a:p>
            <a:pPr algn="ctr">
              <a:defRPr sz="2400" b="1">
                <a:latin typeface="Myriad Pro"/>
                <a:ea typeface="Myriad Pro"/>
                <a:cs typeface="Myriad Pro"/>
                <a:sym typeface="Myriad Pro"/>
              </a:defRPr>
            </a:pPr>
            <a:r>
              <a:t>Die visual energy Exzellenz:</a:t>
            </a:r>
            <a:br/>
            <a:r>
              <a:rPr b="0"/>
              <a:t>Absolut zuverlässie Energiedaten Dank hundertprozentiger Plausibilität!</a:t>
            </a:r>
          </a:p>
        </p:txBody>
      </p:sp>
      <p:pic>
        <p:nvPicPr>
          <p:cNvPr id="433" name="WIN Logo 1000px.jpg" descr="WIN Logo 1000px.jpg"/>
          <p:cNvPicPr>
            <a:picLocks noChangeAspect="1"/>
          </p:cNvPicPr>
          <p:nvPr/>
        </p:nvPicPr>
        <p:blipFill>
          <a:blip r:embed="rId3">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xmlns:p14="http://schemas.microsoft.com/office/powerpoint/2010/main" spd="med" advClick="0" advTm="3000">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32"/>
                                        </p:tgtEl>
                                        <p:attrNameLst>
                                          <p:attrName>style.visibility</p:attrName>
                                        </p:attrNameLst>
                                      </p:cBhvr>
                                      <p:to>
                                        <p:strVal val="visible"/>
                                      </p:to>
                                    </p:set>
                                    <p:animEffect transition="in" filter="dissolve">
                                      <p:cBhvr>
                                        <p:cTn id="7" dur="2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icture 2" descr="Picture 2"/>
          <p:cNvPicPr>
            <a:picLocks noChangeAspect="1"/>
          </p:cNvPicPr>
          <p:nvPr/>
        </p:nvPicPr>
        <p:blipFill>
          <a:blip r:embed="rId3">
            <a:extLst/>
          </a:blip>
          <a:stretch>
            <a:fillRect/>
          </a:stretch>
        </p:blipFill>
        <p:spPr>
          <a:xfrm>
            <a:off x="5526261" y="827308"/>
            <a:ext cx="3614063" cy="3614063"/>
          </a:xfrm>
          <a:prstGeom prst="rect">
            <a:avLst/>
          </a:prstGeom>
          <a:ln w="12700">
            <a:miter lim="400000"/>
          </a:ln>
        </p:spPr>
      </p:pic>
      <p:sp>
        <p:nvSpPr>
          <p:cNvPr id="441" name="Inhaltsplatzhalter 1"/>
          <p:cNvSpPr txBox="1"/>
          <p:nvPr/>
        </p:nvSpPr>
        <p:spPr>
          <a:xfrm>
            <a:off x="254374" y="1037983"/>
            <a:ext cx="5518629" cy="49705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Lückenloses Energiebild: </a:t>
            </a:r>
            <a:r>
              <a:rPr b="0" dirty="0"/>
              <a:t>Erfassen aller Zustände und beliebiger Energieformen</a:t>
            </a:r>
            <a:br>
              <a:rPr b="0" dirty="0"/>
            </a:br>
            <a:r>
              <a:rPr sz="1100" b="0" dirty="0"/>
              <a:t>visual energy erfasst lückenlos die Energiedaten unterschiedlicher Zustände und Energiequellen, überwacht Messwerte automatisch und bereitet sie plausibel und aussagekräftig für die Bewertung auf.</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100">
                <a:solidFill>
                  <a:srgbClr val="000000"/>
                </a:solidFill>
                <a:latin typeface="Myriad Pro"/>
                <a:ea typeface="Myriad Pro"/>
                <a:cs typeface="Myriad Pro"/>
                <a:sym typeface="Myriad Pro"/>
              </a:defRPr>
            </a:pP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Perfekte Datenbasis: </a:t>
            </a:r>
            <a:r>
              <a:rPr b="0" dirty="0"/>
              <a:t>Energiedaten mit 100% Plausibilität</a:t>
            </a:r>
            <a:br>
              <a:rPr b="0" dirty="0"/>
            </a:br>
            <a:r>
              <a:rPr sz="1100" b="0" dirty="0"/>
              <a:t>visual energy erfasst nicht nur Messwerte, sondern plausibilisiert diese automatisch über die abgebildete Versorgungsstruktur. Die fehleranfällige Bildung virtueller Messungen gehört damit ebenso der Vergangenheit an, wie deren Pflege bei Änderungen. </a:t>
            </a:r>
            <a:endParaRPr sz="1100" dirty="0"/>
          </a:p>
          <a:p>
            <a:pPr marL="355600" indent="-355600">
              <a:spcBef>
                <a:spcPts val="600"/>
              </a:spcBef>
              <a:buClr>
                <a:schemeClr val="accent1"/>
              </a:buClr>
              <a:buSzPct val="100000"/>
              <a:buChar char="▪"/>
              <a:tabLst>
                <a:tab pos="355600" algn="l"/>
              </a:tabLst>
              <a:defRPr sz="1600">
                <a:solidFill>
                  <a:srgbClr val="000000"/>
                </a:solidFill>
                <a:latin typeface="Myriad Pro"/>
                <a:ea typeface="Myriad Pro"/>
                <a:cs typeface="Myriad Pro"/>
                <a:sym typeface="Myriad Pro"/>
              </a:defRPr>
            </a:pPr>
            <a:endParaRPr sz="1100" dirty="0"/>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Flexible Datenerfassung: </a:t>
            </a:r>
            <a:r>
              <a:rPr b="0" dirty="0"/>
              <a:t>Via Web, eBus, Modbus oder OPC</a:t>
            </a:r>
            <a:br>
              <a:rPr b="0" dirty="0"/>
            </a:br>
            <a:r>
              <a:rPr sz="1100" b="0" dirty="0"/>
              <a:t>Mit visual energy können via Webformular auch alle nicht-busfähigen Ablesestellen in die Systematik aufgenommen werden. Natürlich können auch handelsübliche Messgeräte in visual energy integriert werden. Höchste Sicherheit und besten Komfort gibt es aber nur mit </a:t>
            </a:r>
            <a:r>
              <a:rPr sz="1100" b="0" dirty="0" smtClean="0"/>
              <a:t>den </a:t>
            </a:r>
            <a:r>
              <a:rPr sz="1100" b="0" dirty="0"/>
              <a:t>eBus-Geräten.</a:t>
            </a:r>
            <a:endParaRPr sz="1100" dirty="0"/>
          </a:p>
          <a:p>
            <a:pPr>
              <a:spcBef>
                <a:spcPts val="600"/>
              </a:spcBef>
              <a:tabLst>
                <a:tab pos="355600" algn="l"/>
              </a:tabLst>
              <a:defRPr sz="1100" b="1">
                <a:solidFill>
                  <a:srgbClr val="DB0733"/>
                </a:solidFill>
                <a:latin typeface="Myriad Pro"/>
                <a:ea typeface="Myriad Pro"/>
                <a:cs typeface="Myriad Pro"/>
                <a:sym typeface="Myriad Pro"/>
              </a:defRPr>
            </a:pPr>
            <a:r>
              <a:rPr dirty="0">
                <a:solidFill>
                  <a:srgbClr val="000000"/>
                </a:solidFill>
              </a:rPr>
              <a:t/>
            </a:r>
            <a:br>
              <a:rPr dirty="0">
                <a:solidFill>
                  <a:srgbClr val="000000"/>
                </a:solidFill>
              </a:rPr>
            </a:br>
            <a:r>
              <a:rPr sz="800" b="0" dirty="0"/>
              <a:t>                                                                                                                                                                                         </a:t>
            </a:r>
            <a:endParaRPr sz="1600" dirty="0">
              <a:solidFill>
                <a:srgbClr val="000000"/>
              </a:solidFill>
            </a:endParaRPr>
          </a:p>
          <a:p>
            <a:pPr marL="355600" indent="-355600">
              <a:spcBef>
                <a:spcPts val="600"/>
              </a:spcBef>
              <a:buClr>
                <a:schemeClr val="accent1"/>
              </a:buClr>
              <a:buSzPct val="100000"/>
              <a:buChar char="▪"/>
              <a:tabLst>
                <a:tab pos="355600" algn="l"/>
              </a:tabLst>
              <a:defRPr sz="1600">
                <a:solidFill>
                  <a:srgbClr val="000000"/>
                </a:solidFill>
                <a:latin typeface="Arial"/>
                <a:ea typeface="Arial"/>
                <a:cs typeface="Arial"/>
                <a:sym typeface="Arial"/>
              </a:defRPr>
            </a:pPr>
            <a:endParaRPr sz="1600" dirty="0">
              <a:solidFill>
                <a:srgbClr val="000000"/>
              </a:solidFill>
            </a:endParaRPr>
          </a:p>
          <a:p>
            <a:pPr>
              <a:spcBef>
                <a:spcPts val="600"/>
              </a:spcBef>
              <a:tabLst>
                <a:tab pos="355600" algn="l"/>
              </a:tabLst>
              <a:defRPr sz="1600">
                <a:solidFill>
                  <a:srgbClr val="000000"/>
                </a:solidFill>
                <a:latin typeface="Arial"/>
                <a:ea typeface="Arial"/>
                <a:cs typeface="Arial"/>
                <a:sym typeface="Arial"/>
              </a:defRPr>
            </a:pPr>
            <a:r>
              <a:rPr dirty="0"/>
              <a:t/>
            </a:r>
            <a:br>
              <a:rPr dirty="0"/>
            </a:br>
            <a:r>
              <a:rPr dirty="0"/>
              <a:t/>
            </a:r>
            <a:br>
              <a:rPr dirty="0"/>
            </a:br>
            <a:endParaRPr dirty="0"/>
          </a:p>
        </p:txBody>
      </p:sp>
      <p:sp>
        <p:nvSpPr>
          <p:cNvPr id="442"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chemeClr val="accent1"/>
                </a:solidFill>
                <a:latin typeface="Myriad Pro"/>
                <a:ea typeface="Myriad Pro"/>
                <a:cs typeface="Myriad Pro"/>
                <a:sym typeface="Myriad Pro"/>
              </a:defRPr>
            </a:pPr>
            <a:r>
              <a:t>Erfassen &amp; Plausibilisieren:</a:t>
            </a:r>
            <a:br/>
            <a:r>
              <a:rPr sz="2000" b="0">
                <a:solidFill>
                  <a:srgbClr val="455E6F"/>
                </a:solidFill>
              </a:rPr>
              <a:t>Eine perfekte Datenbasis schaffen.</a:t>
            </a:r>
          </a:p>
        </p:txBody>
      </p:sp>
      <p:pic>
        <p:nvPicPr>
          <p:cNvPr id="443" name="Picture 3" descr="Picture 3"/>
          <p:cNvPicPr>
            <a:picLocks noChangeAspect="1"/>
          </p:cNvPicPr>
          <p:nvPr/>
        </p:nvPicPr>
        <p:blipFill>
          <a:blip r:embed="rId4">
            <a:extLst/>
          </a:blip>
          <a:stretch>
            <a:fillRect/>
          </a:stretch>
        </p:blipFill>
        <p:spPr>
          <a:xfrm>
            <a:off x="6215494" y="1480345"/>
            <a:ext cx="3513304" cy="2182810"/>
          </a:xfrm>
          <a:prstGeom prst="rect">
            <a:avLst/>
          </a:prstGeom>
          <a:ln w="12700">
            <a:miter lim="400000"/>
          </a:ln>
        </p:spPr>
      </p:pic>
      <p:pic>
        <p:nvPicPr>
          <p:cNvPr id="444" name="Picture 4" descr="Picture 4"/>
          <p:cNvPicPr>
            <a:picLocks noChangeAspect="1"/>
          </p:cNvPicPr>
          <p:nvPr/>
        </p:nvPicPr>
        <p:blipFill>
          <a:blip r:embed="rId5">
            <a:extLst/>
          </a:blip>
          <a:stretch>
            <a:fillRect/>
          </a:stretch>
        </p:blipFill>
        <p:spPr>
          <a:xfrm>
            <a:off x="6275546" y="1480950"/>
            <a:ext cx="3539443" cy="2181600"/>
          </a:xfrm>
          <a:prstGeom prst="rect">
            <a:avLst/>
          </a:prstGeom>
          <a:ln w="12700">
            <a:miter lim="400000"/>
          </a:ln>
        </p:spPr>
      </p:pic>
      <p:pic>
        <p:nvPicPr>
          <p:cNvPr id="445" name="Picture 5" descr="Picture 5"/>
          <p:cNvPicPr>
            <a:picLocks noChangeAspect="1"/>
          </p:cNvPicPr>
          <p:nvPr/>
        </p:nvPicPr>
        <p:blipFill>
          <a:blip r:embed="rId6">
            <a:extLst/>
          </a:blip>
          <a:stretch>
            <a:fillRect/>
          </a:stretch>
        </p:blipFill>
        <p:spPr>
          <a:xfrm>
            <a:off x="6221622" y="1480950"/>
            <a:ext cx="3890792" cy="2181600"/>
          </a:xfrm>
          <a:prstGeom prst="rect">
            <a:avLst/>
          </a:prstGeom>
          <a:ln w="12700">
            <a:miter lim="400000"/>
          </a:ln>
        </p:spPr>
      </p:pic>
      <p:pic>
        <p:nvPicPr>
          <p:cNvPr id="446" name="WIN Logo 1000px.jpg" descr="WIN Logo 1000px.jpg"/>
          <p:cNvPicPr>
            <a:picLocks noChangeAspect="1"/>
          </p:cNvPicPr>
          <p:nvPr/>
        </p:nvPicPr>
        <p:blipFill>
          <a:blip r:embed="rId7">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1" fill="hold">
                                          <p:stCondLst>
                                            <p:cond delay="0"/>
                                          </p:stCondLst>
                                        </p:cTn>
                                        <p:tgtEl>
                                          <p:spTgt spid="441">
                                            <p:bg/>
                                          </p:spTgt>
                                        </p:tgtEl>
                                        <p:attrNameLst>
                                          <p:attrName>style.visibility</p:attrName>
                                        </p:attrNameLst>
                                      </p:cBhvr>
                                      <p:to>
                                        <p:strVal val="visible"/>
                                      </p:to>
                                    </p:set>
                                    <p:animEffect transition="in" filter="dissolve">
                                      <p:cBhvr>
                                        <p:cTn id="7" dur="1000"/>
                                        <p:tgtEl>
                                          <p:spTgt spid="441">
                                            <p:bg/>
                                          </p:spTgt>
                                        </p:tgtEl>
                                      </p:cBhvr>
                                    </p:animEffect>
                                  </p:childTnLst>
                                </p:cTn>
                              </p:par>
                              <p:par>
                                <p:cTn id="8" presetID="9" presetClass="entr" presetSubtype="0" fill="hold" grpId="1" nodeType="withEffect">
                                  <p:stCondLst>
                                    <p:cond delay="500"/>
                                  </p:stCondLst>
                                  <p:childTnLst>
                                    <p:set>
                                      <p:cBhvr>
                                        <p:cTn id="9" dur="1" fill="hold">
                                          <p:stCondLst>
                                            <p:cond delay="0"/>
                                          </p:stCondLst>
                                        </p:cTn>
                                        <p:tgtEl>
                                          <p:spTgt spid="441">
                                            <p:txEl>
                                              <p:pRg st="0" end="0"/>
                                            </p:txEl>
                                          </p:spTgt>
                                        </p:tgtEl>
                                        <p:attrNameLst>
                                          <p:attrName>style.visibility</p:attrName>
                                        </p:attrNameLst>
                                      </p:cBhvr>
                                      <p:to>
                                        <p:strVal val="visible"/>
                                      </p:to>
                                    </p:set>
                                    <p:animEffect transition="in" filter="dissolve">
                                      <p:cBhvr>
                                        <p:cTn id="10" dur="1000"/>
                                        <p:tgtEl>
                                          <p:spTgt spid="441">
                                            <p:txEl>
                                              <p:pRg st="0" end="0"/>
                                            </p:txEl>
                                          </p:spTgt>
                                        </p:tgtEl>
                                      </p:cBhvr>
                                    </p:animEffect>
                                  </p:childTnLst>
                                </p:cTn>
                              </p:par>
                            </p:childTnLst>
                          </p:cTn>
                        </p:par>
                        <p:par>
                          <p:cTn id="11" fill="hold">
                            <p:stCondLst>
                              <p:cond delay="1500"/>
                            </p:stCondLst>
                            <p:childTnLst>
                              <p:par>
                                <p:cTn id="12" presetID="1" presetClass="entr" presetSubtype="0" fill="hold" grpId="2" nodeType="afterEffect">
                                  <p:stCondLst>
                                    <p:cond delay="0"/>
                                  </p:stCondLst>
                                  <p:childTnLst>
                                    <p:set>
                                      <p:cBhvr>
                                        <p:cTn id="13" dur="1" fill="hold">
                                          <p:stCondLst>
                                            <p:cond delay="0"/>
                                          </p:stCondLst>
                                        </p:cTn>
                                        <p:tgtEl>
                                          <p:spTgt spid="440"/>
                                        </p:tgtEl>
                                        <p:attrNameLst>
                                          <p:attrName>style.visibility</p:attrName>
                                        </p:attrNameLst>
                                      </p:cBhvr>
                                      <p:to>
                                        <p:strVal val="visible"/>
                                      </p:to>
                                    </p:set>
                                  </p:childTnLst>
                                </p:cTn>
                              </p:par>
                            </p:childTnLst>
                          </p:cTn>
                        </p:par>
                        <p:par>
                          <p:cTn id="14" fill="hold">
                            <p:stCondLst>
                              <p:cond delay="1500"/>
                            </p:stCondLst>
                            <p:childTnLst>
                              <p:par>
                                <p:cTn id="15" presetID="9" presetClass="entr" fill="hold" grpId="3" nodeType="afterEffect">
                                  <p:stCondLst>
                                    <p:cond delay="0"/>
                                  </p:stCondLst>
                                  <p:iterate>
                                    <p:tmAbs val="0"/>
                                  </p:iterate>
                                  <p:childTnLst>
                                    <p:set>
                                      <p:cBhvr>
                                        <p:cTn id="16" fill="hold"/>
                                        <p:tgtEl>
                                          <p:spTgt spid="443"/>
                                        </p:tgtEl>
                                        <p:attrNameLst>
                                          <p:attrName>style.visibility</p:attrName>
                                        </p:attrNameLst>
                                      </p:cBhvr>
                                      <p:to>
                                        <p:strVal val="visible"/>
                                      </p:to>
                                    </p:set>
                                    <p:animEffect transition="in" filter="dissolve">
                                      <p:cBhvr>
                                        <p:cTn id="17" dur="100"/>
                                        <p:tgtEl>
                                          <p:spTgt spid="443"/>
                                        </p:tgtEl>
                                      </p:cBhvr>
                                    </p:animEffect>
                                  </p:childTnLst>
                                </p:cTn>
                              </p:par>
                            </p:childTnLst>
                          </p:cTn>
                        </p:par>
                        <p:par>
                          <p:cTn id="18" fill="hold">
                            <p:stCondLst>
                              <p:cond delay="1600"/>
                            </p:stCondLst>
                            <p:childTnLst>
                              <p:par>
                                <p:cTn id="19" presetID="9" presetClass="entr" fill="hold" grpId="4" nodeType="afterEffect">
                                  <p:stCondLst>
                                    <p:cond delay="3000"/>
                                  </p:stCondLst>
                                  <p:iterate>
                                    <p:tmAbs val="0"/>
                                  </p:iterate>
                                  <p:childTnLst>
                                    <p:set>
                                      <p:cBhvr>
                                        <p:cTn id="20" fill="hold"/>
                                        <p:tgtEl>
                                          <p:spTgt spid="444"/>
                                        </p:tgtEl>
                                        <p:attrNameLst>
                                          <p:attrName>style.visibility</p:attrName>
                                        </p:attrNameLst>
                                      </p:cBhvr>
                                      <p:to>
                                        <p:strVal val="visible"/>
                                      </p:to>
                                    </p:set>
                                    <p:animEffect transition="in" filter="dissolve">
                                      <p:cBhvr>
                                        <p:cTn id="21" dur="500"/>
                                        <p:tgtEl>
                                          <p:spTgt spid="444"/>
                                        </p:tgtEl>
                                      </p:cBhvr>
                                    </p:animEffect>
                                  </p:childTnLst>
                                </p:cTn>
                              </p:par>
                            </p:childTnLst>
                          </p:cTn>
                        </p:par>
                        <p:par>
                          <p:cTn id="22" fill="hold">
                            <p:stCondLst>
                              <p:cond delay="5100"/>
                            </p:stCondLst>
                            <p:childTnLst>
                              <p:par>
                                <p:cTn id="23" presetID="9" presetClass="entr" presetSubtype="0" fill="hold" grpId="1" nodeType="afterEffect">
                                  <p:stCondLst>
                                    <p:cond delay="500"/>
                                  </p:stCondLst>
                                  <p:childTnLst>
                                    <p:set>
                                      <p:cBhvr>
                                        <p:cTn id="24" dur="1" fill="hold">
                                          <p:stCondLst>
                                            <p:cond delay="0"/>
                                          </p:stCondLst>
                                        </p:cTn>
                                        <p:tgtEl>
                                          <p:spTgt spid="441">
                                            <p:txEl>
                                              <p:pRg st="2" end="2"/>
                                            </p:txEl>
                                          </p:spTgt>
                                        </p:tgtEl>
                                        <p:attrNameLst>
                                          <p:attrName>style.visibility</p:attrName>
                                        </p:attrNameLst>
                                      </p:cBhvr>
                                      <p:to>
                                        <p:strVal val="visible"/>
                                      </p:to>
                                    </p:set>
                                    <p:animEffect transition="in" filter="dissolve">
                                      <p:cBhvr>
                                        <p:cTn id="25" dur="1000"/>
                                        <p:tgtEl>
                                          <p:spTgt spid="441">
                                            <p:txEl>
                                              <p:pRg st="2" end="2"/>
                                            </p:txEl>
                                          </p:spTgt>
                                        </p:tgtEl>
                                      </p:cBhvr>
                                    </p:animEffect>
                                  </p:childTnLst>
                                </p:cTn>
                              </p:par>
                            </p:childTnLst>
                          </p:cTn>
                        </p:par>
                        <p:par>
                          <p:cTn id="26" fill="hold">
                            <p:stCondLst>
                              <p:cond delay="6600"/>
                            </p:stCondLst>
                            <p:childTnLst>
                              <p:par>
                                <p:cTn id="27" presetID="1" presetClass="entr" presetSubtype="0" fill="hold" grpId="5" nodeType="afterEffect">
                                  <p:stCondLst>
                                    <p:cond delay="3000"/>
                                  </p:stCondLst>
                                  <p:childTnLst>
                                    <p:set>
                                      <p:cBhvr>
                                        <p:cTn id="28" dur="1" fill="hold">
                                          <p:stCondLst>
                                            <p:cond delay="0"/>
                                          </p:stCondLst>
                                        </p:cTn>
                                        <p:tgtEl>
                                          <p:spTgt spid="445"/>
                                        </p:tgtEl>
                                        <p:attrNameLst>
                                          <p:attrName>style.visibility</p:attrName>
                                        </p:attrNameLst>
                                      </p:cBhvr>
                                      <p:to>
                                        <p:strVal val="visible"/>
                                      </p:to>
                                    </p:set>
                                  </p:childTnLst>
                                </p:cTn>
                              </p:par>
                            </p:childTnLst>
                          </p:cTn>
                        </p:par>
                        <p:par>
                          <p:cTn id="29" fill="hold">
                            <p:stCondLst>
                              <p:cond delay="9600"/>
                            </p:stCondLst>
                            <p:childTnLst>
                              <p:par>
                                <p:cTn id="30" presetID="9" presetClass="entr" presetSubtype="0" fill="hold" grpId="1" nodeType="afterEffect">
                                  <p:stCondLst>
                                    <p:cond delay="500"/>
                                  </p:stCondLst>
                                  <p:childTnLst>
                                    <p:set>
                                      <p:cBhvr>
                                        <p:cTn id="31" dur="1" fill="hold">
                                          <p:stCondLst>
                                            <p:cond delay="0"/>
                                          </p:stCondLst>
                                        </p:cTn>
                                        <p:tgtEl>
                                          <p:spTgt spid="441">
                                            <p:txEl>
                                              <p:pRg st="4" end="4"/>
                                            </p:txEl>
                                          </p:spTgt>
                                        </p:tgtEl>
                                        <p:attrNameLst>
                                          <p:attrName>style.visibility</p:attrName>
                                        </p:attrNameLst>
                                      </p:cBhvr>
                                      <p:to>
                                        <p:strVal val="visible"/>
                                      </p:to>
                                    </p:set>
                                    <p:animEffect transition="in" filter="dissolve">
                                      <p:cBhvr>
                                        <p:cTn id="32" dur="1000"/>
                                        <p:tgtEl>
                                          <p:spTgt spid="441">
                                            <p:txEl>
                                              <p:pRg st="4" end="4"/>
                                            </p:txEl>
                                          </p:spTgt>
                                        </p:tgtEl>
                                      </p:cBhvr>
                                    </p:animEffect>
                                  </p:childTnLst>
                                </p:cTn>
                              </p:par>
                            </p:childTnLst>
                          </p:cTn>
                        </p:par>
                        <p:par>
                          <p:cTn id="33" fill="hold">
                            <p:stCondLst>
                              <p:cond delay="11100"/>
                            </p:stCondLst>
                            <p:childTnLst>
                              <p:par>
                                <p:cTn id="34" presetID="9" presetClass="entr" presetSubtype="0" fill="hold" grpId="1" nodeType="afterEffect">
                                  <p:stCondLst>
                                    <p:cond delay="0"/>
                                  </p:stCondLst>
                                  <p:childTnLst>
                                    <p:set>
                                      <p:cBhvr>
                                        <p:cTn id="35" dur="1" fill="hold">
                                          <p:stCondLst>
                                            <p:cond delay="0"/>
                                          </p:stCondLst>
                                        </p:cTn>
                                        <p:tgtEl>
                                          <p:spTgt spid="441">
                                            <p:txEl>
                                              <p:pRg st="5" end="5"/>
                                            </p:txEl>
                                          </p:spTgt>
                                        </p:tgtEl>
                                        <p:attrNameLst>
                                          <p:attrName>style.visibility</p:attrName>
                                        </p:attrNameLst>
                                      </p:cBhvr>
                                      <p:to>
                                        <p:strVal val="visible"/>
                                      </p:to>
                                    </p:set>
                                    <p:animEffect transition="in" filter="dissolve">
                                      <p:cBhvr>
                                        <p:cTn id="36" dur="500"/>
                                        <p:tgtEl>
                                          <p:spTgt spid="441">
                                            <p:txEl>
                                              <p:pRg st="5" end="5"/>
                                            </p:txEl>
                                          </p:spTgt>
                                        </p:tgtEl>
                                      </p:cBhvr>
                                    </p:animEffect>
                                  </p:childTnLst>
                                </p:cTn>
                              </p:par>
                            </p:childTnLst>
                          </p:cTn>
                        </p:par>
                        <p:par>
                          <p:cTn id="37" fill="hold">
                            <p:stCondLst>
                              <p:cond delay="11600"/>
                            </p:stCondLst>
                            <p:childTnLst>
                              <p:par>
                                <p:cTn id="38" presetID="9" presetClass="entr" presetSubtype="0" fill="hold" grpId="1" nodeType="afterEffect">
                                  <p:stCondLst>
                                    <p:cond delay="0"/>
                                  </p:stCondLst>
                                  <p:childTnLst>
                                    <p:set>
                                      <p:cBhvr>
                                        <p:cTn id="39" dur="1" fill="hold">
                                          <p:stCondLst>
                                            <p:cond delay="0"/>
                                          </p:stCondLst>
                                        </p:cTn>
                                        <p:tgtEl>
                                          <p:spTgt spid="441">
                                            <p:txEl>
                                              <p:pRg st="7" end="7"/>
                                            </p:txEl>
                                          </p:spTgt>
                                        </p:tgtEl>
                                        <p:attrNameLst>
                                          <p:attrName>style.visibility</p:attrName>
                                        </p:attrNameLst>
                                      </p:cBhvr>
                                      <p:to>
                                        <p:strVal val="visible"/>
                                      </p:to>
                                    </p:set>
                                    <p:animEffect transition="in" filter="dissolve">
                                      <p:cBhvr>
                                        <p:cTn id="40" dur="500"/>
                                        <p:tgtEl>
                                          <p:spTgt spid="4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2" animBg="1" advAuto="0"/>
      <p:bldP spid="441" grpId="1" build="p" bldLvl="5" animBg="1" advAuto="0"/>
      <p:bldP spid="443" grpId="3" animBg="1" advAuto="0"/>
      <p:bldP spid="444" grpId="4" animBg="1" advAuto="0"/>
      <p:bldP spid="445"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icture 2" descr="Picture 2"/>
          <p:cNvPicPr>
            <a:picLocks noChangeAspect="1"/>
          </p:cNvPicPr>
          <p:nvPr/>
        </p:nvPicPr>
        <p:blipFill>
          <a:blip r:embed="rId3">
            <a:extLst/>
          </a:blip>
          <a:stretch>
            <a:fillRect/>
          </a:stretch>
        </p:blipFill>
        <p:spPr>
          <a:xfrm>
            <a:off x="5526261" y="827308"/>
            <a:ext cx="3614063" cy="3614063"/>
          </a:xfrm>
          <a:prstGeom prst="rect">
            <a:avLst/>
          </a:prstGeom>
          <a:ln w="12700">
            <a:miter lim="400000"/>
          </a:ln>
        </p:spPr>
      </p:pic>
      <p:sp>
        <p:nvSpPr>
          <p:cNvPr id="451" name="Inhaltsplatzhalter 1"/>
          <p:cNvSpPr txBox="1"/>
          <p:nvPr/>
        </p:nvSpPr>
        <p:spPr>
          <a:xfrm>
            <a:off x="254374" y="1037983"/>
            <a:ext cx="5518629" cy="42478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Automatische Aktionen: </a:t>
            </a:r>
            <a:r>
              <a:rPr b="0" dirty="0"/>
              <a:t>Workflows und Trigger</a:t>
            </a:r>
            <a:br>
              <a:rPr b="0" dirty="0"/>
            </a:br>
            <a:r>
              <a:rPr sz="1100" b="0" dirty="0"/>
              <a:t>Ein großer Pluspunkt beim Energiedatenmanagement mit visual energy ist die Arbeit mit </a:t>
            </a:r>
            <a:r>
              <a:rPr sz="1100" b="0" i="1" dirty="0"/>
              <a:t>Workflows</a:t>
            </a:r>
            <a:r>
              <a:rPr sz="1100" b="0" dirty="0"/>
              <a:t>. Diese vordefinierten Skripte unterstützen Sie dabei, wiederkehrende Abläufe schnell und fehlerfrei zu steuern Praktisch: Für jeden Workflow können Trigger-Kriterien festgelegt werden, die den Start auslösen. Zum Beispiel ein Zeitplan-Trigger für das Anfordern von Daten.</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Datenvisualisierung in Echtzeit: </a:t>
            </a:r>
            <a:r>
              <a:rPr b="0" dirty="0"/>
              <a:t>Filteranalyse</a:t>
            </a:r>
            <a:br>
              <a:rPr b="0" dirty="0"/>
            </a:br>
            <a:r>
              <a:rPr sz="1100" b="0" dirty="0"/>
              <a:t>Damit Energie möglichst effizient eingesetzt wird, müssen im Abnahmeverhalten der Verbraucher Schwachstellen erkannt und Maßnahmen zur Optimierung getroffen werden. Diese Aufgabe übernimmt z. B. die Filteranalyse von visual energy schnell und effizient. Mit wenigen Klicks kann jedes noch so komplexe Verbrauchsverhalten übersichtlich dargestellt und detailliert analysiert werden.</a:t>
            </a:r>
            <a:endParaRPr sz="1100" dirty="0"/>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Praktische Excel-Schnittstelle: </a:t>
            </a:r>
            <a:r>
              <a:rPr b="0" dirty="0"/>
              <a:t>Excel-Add-In</a:t>
            </a:r>
            <a:br>
              <a:rPr b="0" dirty="0"/>
            </a:br>
            <a:r>
              <a:rPr sz="1100" b="0" dirty="0"/>
              <a:t>Dank des </a:t>
            </a:r>
            <a:r>
              <a:rPr sz="1100" i="1" dirty="0"/>
              <a:t>Excel-Add-Ins</a:t>
            </a:r>
            <a:r>
              <a:rPr sz="1100" b="0" i="1" dirty="0"/>
              <a:t> </a:t>
            </a:r>
            <a:r>
              <a:rPr sz="1100" b="0" dirty="0"/>
              <a:t>ist die Verknüpfung mit MS Excel ganz einfach. Verarbeiten Sie mit Excel-Funktionen die Energiedaten von visual energy und erstellen Sie individuelle Auswertungen und Tabellen. Programmierkenntnisse sind dazu nicht erforderlich. Ein Projekt-Explorer leistet zudem Hilfestellung.</a:t>
            </a:r>
            <a:r>
              <a:rPr sz="1100" b="0" dirty="0">
                <a:solidFill>
                  <a:srgbClr val="DB0733"/>
                </a:solidFill>
              </a:rPr>
              <a:t>   </a:t>
            </a:r>
            <a:r>
              <a:rPr sz="800" b="0" dirty="0">
                <a:solidFill>
                  <a:srgbClr val="DB0733"/>
                </a:solidFill>
              </a:rPr>
              <a:t>                                                                                                                                                                                      </a:t>
            </a:r>
          </a:p>
          <a:p>
            <a:pPr marL="355600" indent="-355600">
              <a:spcBef>
                <a:spcPts val="600"/>
              </a:spcBef>
              <a:buClr>
                <a:schemeClr val="accent1"/>
              </a:buClr>
              <a:buSzPct val="100000"/>
              <a:buChar char="▪"/>
              <a:tabLst>
                <a:tab pos="355600" algn="l"/>
              </a:tabLst>
              <a:defRPr sz="1600">
                <a:solidFill>
                  <a:srgbClr val="000000"/>
                </a:solidFill>
                <a:latin typeface="Arial"/>
                <a:ea typeface="Arial"/>
                <a:cs typeface="Arial"/>
                <a:sym typeface="Arial"/>
              </a:defRPr>
            </a:pPr>
            <a:endParaRPr sz="800" b="0" dirty="0">
              <a:solidFill>
                <a:srgbClr val="DB0733"/>
              </a:solidFill>
            </a:endParaRPr>
          </a:p>
          <a:p>
            <a:pPr>
              <a:spcBef>
                <a:spcPts val="600"/>
              </a:spcBef>
              <a:tabLst>
                <a:tab pos="355600" algn="l"/>
              </a:tabLst>
              <a:defRPr sz="1600">
                <a:solidFill>
                  <a:srgbClr val="000000"/>
                </a:solidFill>
                <a:latin typeface="Arial"/>
                <a:ea typeface="Arial"/>
                <a:cs typeface="Arial"/>
                <a:sym typeface="Arial"/>
              </a:defRPr>
            </a:pPr>
            <a:r>
              <a:rPr dirty="0"/>
              <a:t/>
            </a:r>
            <a:br>
              <a:rPr dirty="0"/>
            </a:br>
            <a:r>
              <a:rPr dirty="0"/>
              <a:t/>
            </a:r>
            <a:br>
              <a:rPr dirty="0"/>
            </a:br>
            <a:endParaRPr dirty="0"/>
          </a:p>
        </p:txBody>
      </p:sp>
      <p:sp>
        <p:nvSpPr>
          <p:cNvPr id="452"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chemeClr val="accent1"/>
                </a:solidFill>
                <a:latin typeface="Myriad Pro"/>
                <a:ea typeface="Myriad Pro"/>
                <a:cs typeface="Myriad Pro"/>
                <a:sym typeface="Myriad Pro"/>
              </a:defRPr>
            </a:pPr>
            <a:r>
              <a:t>Visualisieren &amp; Analysieren:</a:t>
            </a:r>
            <a:br/>
            <a:r>
              <a:rPr sz="2000" b="0">
                <a:solidFill>
                  <a:srgbClr val="455E6F"/>
                </a:solidFill>
              </a:rPr>
              <a:t>Fundierte Entscheidungen treffen.</a:t>
            </a:r>
          </a:p>
        </p:txBody>
      </p:sp>
      <p:pic>
        <p:nvPicPr>
          <p:cNvPr id="453" name="Picture 2" descr="Picture 2"/>
          <p:cNvPicPr>
            <a:picLocks noChangeAspect="1"/>
          </p:cNvPicPr>
          <p:nvPr/>
        </p:nvPicPr>
        <p:blipFill>
          <a:blip r:embed="rId4">
            <a:extLst/>
          </a:blip>
          <a:stretch>
            <a:fillRect/>
          </a:stretch>
        </p:blipFill>
        <p:spPr>
          <a:xfrm>
            <a:off x="6649873" y="1534740"/>
            <a:ext cx="2065502" cy="2086472"/>
          </a:xfrm>
          <a:prstGeom prst="rect">
            <a:avLst/>
          </a:prstGeom>
          <a:ln w="12700">
            <a:miter lim="400000"/>
          </a:ln>
        </p:spPr>
      </p:pic>
      <p:pic>
        <p:nvPicPr>
          <p:cNvPr id="454" name="Picture 6" descr="Picture 6"/>
          <p:cNvPicPr>
            <a:picLocks noChangeAspect="1"/>
          </p:cNvPicPr>
          <p:nvPr/>
        </p:nvPicPr>
        <p:blipFill>
          <a:blip r:embed="rId5">
            <a:extLst/>
          </a:blip>
          <a:stretch>
            <a:fillRect/>
          </a:stretch>
        </p:blipFill>
        <p:spPr>
          <a:xfrm>
            <a:off x="6225787" y="1468125"/>
            <a:ext cx="4941073" cy="2181600"/>
          </a:xfrm>
          <a:prstGeom prst="rect">
            <a:avLst/>
          </a:prstGeom>
          <a:ln w="12700">
            <a:miter lim="400000"/>
          </a:ln>
        </p:spPr>
      </p:pic>
      <p:pic>
        <p:nvPicPr>
          <p:cNvPr id="455" name="Picture 7" descr="Picture 7"/>
          <p:cNvPicPr>
            <a:picLocks noChangeAspect="1"/>
          </p:cNvPicPr>
          <p:nvPr/>
        </p:nvPicPr>
        <p:blipFill>
          <a:blip r:embed="rId6">
            <a:extLst/>
          </a:blip>
          <a:stretch>
            <a:fillRect/>
          </a:stretch>
        </p:blipFill>
        <p:spPr>
          <a:xfrm>
            <a:off x="6226893" y="1458660"/>
            <a:ext cx="4919812" cy="2181601"/>
          </a:xfrm>
          <a:prstGeom prst="rect">
            <a:avLst/>
          </a:prstGeom>
          <a:ln w="12700">
            <a:miter lim="400000"/>
          </a:ln>
        </p:spPr>
      </p:pic>
      <p:pic>
        <p:nvPicPr>
          <p:cNvPr id="456" name="Picture 8" descr="Picture 8"/>
          <p:cNvPicPr>
            <a:picLocks noChangeAspect="1"/>
          </p:cNvPicPr>
          <p:nvPr/>
        </p:nvPicPr>
        <p:blipFill>
          <a:blip r:embed="rId7">
            <a:extLst/>
          </a:blip>
          <a:stretch>
            <a:fillRect/>
          </a:stretch>
        </p:blipFill>
        <p:spPr>
          <a:xfrm>
            <a:off x="6207948" y="1458660"/>
            <a:ext cx="4957700" cy="2181601"/>
          </a:xfrm>
          <a:prstGeom prst="rect">
            <a:avLst/>
          </a:prstGeom>
          <a:ln w="12700">
            <a:miter lim="400000"/>
          </a:ln>
        </p:spPr>
      </p:pic>
      <p:pic>
        <p:nvPicPr>
          <p:cNvPr id="457" name="Picture 9" descr="Picture 9"/>
          <p:cNvPicPr>
            <a:picLocks noChangeAspect="1"/>
          </p:cNvPicPr>
          <p:nvPr/>
        </p:nvPicPr>
        <p:blipFill>
          <a:blip r:embed="rId8">
            <a:extLst/>
          </a:blip>
          <a:stretch>
            <a:fillRect/>
          </a:stretch>
        </p:blipFill>
        <p:spPr>
          <a:xfrm>
            <a:off x="6219825" y="1468374"/>
            <a:ext cx="3464656" cy="2181601"/>
          </a:xfrm>
          <a:prstGeom prst="rect">
            <a:avLst/>
          </a:prstGeom>
          <a:ln w="12700">
            <a:miter lim="400000"/>
          </a:ln>
        </p:spPr>
      </p:pic>
      <p:pic>
        <p:nvPicPr>
          <p:cNvPr id="458" name="WIN Logo 1000px.jpg" descr="WIN Logo 1000px.jpg"/>
          <p:cNvPicPr>
            <a:picLocks noChangeAspect="1"/>
          </p:cNvPicPr>
          <p:nvPr/>
        </p:nvPicPr>
        <p:blipFill>
          <a:blip r:embed="rId9">
            <a:extLst/>
          </a:blip>
          <a:stretch>
            <a:fillRect/>
          </a:stretch>
        </p:blipFill>
        <p:spPr>
          <a:xfrm>
            <a:off x="7049603" y="4325470"/>
            <a:ext cx="1823393" cy="5962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5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5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childTnLst>
                                    <p:set>
                                      <p:cBhvr>
                                        <p:cTn id="11" dur="1" fill="hold">
                                          <p:stCondLst>
                                            <p:cond delay="0"/>
                                          </p:stCondLst>
                                        </p:cTn>
                                        <p:tgtEl>
                                          <p:spTgt spid="45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childTnLst>
                                    <p:set>
                                      <p:cBhvr>
                                        <p:cTn id="14" dur="1" fill="hold">
                                          <p:stCondLst>
                                            <p:cond delay="0"/>
                                          </p:stCondLst>
                                        </p:cTn>
                                        <p:tgtEl>
                                          <p:spTgt spid="453"/>
                                        </p:tgtEl>
                                        <p:attrNameLst>
                                          <p:attrName>style.visibility</p:attrName>
                                        </p:attrNameLst>
                                      </p:cBhvr>
                                      <p:to>
                                        <p:strVal val="visible"/>
                                      </p:to>
                                    </p:set>
                                  </p:childTnLst>
                                </p:cTn>
                              </p:par>
                            </p:childTnLst>
                          </p:cTn>
                        </p:par>
                        <p:par>
                          <p:cTn id="15" fill="hold">
                            <p:stCondLst>
                              <p:cond delay="0"/>
                            </p:stCondLst>
                            <p:childTnLst>
                              <p:par>
                                <p:cTn id="16" presetID="9" presetClass="entr" fill="hold" grpId="4" nodeType="afterEffect">
                                  <p:stCondLst>
                                    <p:cond delay="3500"/>
                                  </p:stCondLst>
                                  <p:iterate>
                                    <p:tmAbs val="0"/>
                                  </p:iterate>
                                  <p:childTnLst>
                                    <p:set>
                                      <p:cBhvr>
                                        <p:cTn id="17" fill="hold"/>
                                        <p:tgtEl>
                                          <p:spTgt spid="454"/>
                                        </p:tgtEl>
                                        <p:attrNameLst>
                                          <p:attrName>style.visibility</p:attrName>
                                        </p:attrNameLst>
                                      </p:cBhvr>
                                      <p:to>
                                        <p:strVal val="visible"/>
                                      </p:to>
                                    </p:set>
                                    <p:animEffect transition="in" filter="dissolve">
                                      <p:cBhvr>
                                        <p:cTn id="18" dur="1000"/>
                                        <p:tgtEl>
                                          <p:spTgt spid="454"/>
                                        </p:tgtEl>
                                      </p:cBhvr>
                                    </p:animEffect>
                                  </p:childTnLst>
                                </p:cTn>
                              </p:par>
                            </p:childTnLst>
                          </p:cTn>
                        </p:par>
                        <p:par>
                          <p:cTn id="19" fill="hold">
                            <p:stCondLst>
                              <p:cond delay="4500"/>
                            </p:stCondLst>
                            <p:childTnLst>
                              <p:par>
                                <p:cTn id="20" presetID="1" presetClass="entr" presetSubtype="0" fill="hold" grpId="1" nodeType="afterEffect">
                                  <p:stCondLst>
                                    <p:cond delay="0"/>
                                  </p:stCondLst>
                                  <p:childTnLst>
                                    <p:set>
                                      <p:cBhvr>
                                        <p:cTn id="21" dur="1" fill="hold">
                                          <p:stCondLst>
                                            <p:cond delay="0"/>
                                          </p:stCondLst>
                                        </p:cTn>
                                        <p:tgtEl>
                                          <p:spTgt spid="451">
                                            <p:txEl>
                                              <p:pRg st="1" end="1"/>
                                            </p:txEl>
                                          </p:spTgt>
                                        </p:tgtEl>
                                        <p:attrNameLst>
                                          <p:attrName>style.visibility</p:attrName>
                                        </p:attrNameLst>
                                      </p:cBhvr>
                                      <p:to>
                                        <p:strVal val="visible"/>
                                      </p:to>
                                    </p:set>
                                  </p:childTnLst>
                                </p:cTn>
                              </p:par>
                            </p:childTnLst>
                          </p:cTn>
                        </p:par>
                        <p:par>
                          <p:cTn id="22" fill="hold">
                            <p:stCondLst>
                              <p:cond delay="4500"/>
                            </p:stCondLst>
                            <p:childTnLst>
                              <p:par>
                                <p:cTn id="23" presetID="9" presetClass="entr" fill="hold" grpId="5" nodeType="afterEffect">
                                  <p:stCondLst>
                                    <p:cond delay="0"/>
                                  </p:stCondLst>
                                  <p:iterate>
                                    <p:tmAbs val="0"/>
                                  </p:iterate>
                                  <p:childTnLst>
                                    <p:set>
                                      <p:cBhvr>
                                        <p:cTn id="24" fill="hold"/>
                                        <p:tgtEl>
                                          <p:spTgt spid="455"/>
                                        </p:tgtEl>
                                        <p:attrNameLst>
                                          <p:attrName>style.visibility</p:attrName>
                                        </p:attrNameLst>
                                      </p:cBhvr>
                                      <p:to>
                                        <p:strVal val="visible"/>
                                      </p:to>
                                    </p:set>
                                    <p:animEffect transition="in" filter="dissolve">
                                      <p:cBhvr>
                                        <p:cTn id="25" dur="3000"/>
                                        <p:tgtEl>
                                          <p:spTgt spid="455"/>
                                        </p:tgtEl>
                                      </p:cBhvr>
                                    </p:animEffect>
                                  </p:childTnLst>
                                </p:cTn>
                              </p:par>
                            </p:childTnLst>
                          </p:cTn>
                        </p:par>
                        <p:par>
                          <p:cTn id="26" fill="hold">
                            <p:stCondLst>
                              <p:cond delay="7500"/>
                            </p:stCondLst>
                            <p:childTnLst>
                              <p:par>
                                <p:cTn id="27" presetID="9" presetClass="entr" fill="hold" grpId="6" nodeType="afterEffect">
                                  <p:stCondLst>
                                    <p:cond delay="0"/>
                                  </p:stCondLst>
                                  <p:iterate>
                                    <p:tmAbs val="0"/>
                                  </p:iterate>
                                  <p:childTnLst>
                                    <p:set>
                                      <p:cBhvr>
                                        <p:cTn id="28" fill="hold"/>
                                        <p:tgtEl>
                                          <p:spTgt spid="456"/>
                                        </p:tgtEl>
                                        <p:attrNameLst>
                                          <p:attrName>style.visibility</p:attrName>
                                        </p:attrNameLst>
                                      </p:cBhvr>
                                      <p:to>
                                        <p:strVal val="visible"/>
                                      </p:to>
                                    </p:set>
                                    <p:animEffect transition="in" filter="dissolve">
                                      <p:cBhvr>
                                        <p:cTn id="29" dur="3000"/>
                                        <p:tgtEl>
                                          <p:spTgt spid="456"/>
                                        </p:tgtEl>
                                      </p:cBhvr>
                                    </p:animEffect>
                                  </p:childTnLst>
                                </p:cTn>
                              </p:par>
                            </p:childTnLst>
                          </p:cTn>
                        </p:par>
                        <p:par>
                          <p:cTn id="30" fill="hold">
                            <p:stCondLst>
                              <p:cond delay="10500"/>
                            </p:stCondLst>
                            <p:childTnLst>
                              <p:par>
                                <p:cTn id="31" presetID="1" presetClass="entr" presetSubtype="0" fill="hold" grpId="7" nodeType="afterEffect">
                                  <p:stCondLst>
                                    <p:cond delay="300"/>
                                  </p:stCondLst>
                                  <p:childTnLst>
                                    <p:set>
                                      <p:cBhvr>
                                        <p:cTn id="32" dur="1" fill="hold">
                                          <p:stCondLst>
                                            <p:cond delay="0"/>
                                          </p:stCondLst>
                                        </p:cTn>
                                        <p:tgtEl>
                                          <p:spTgt spid="457"/>
                                        </p:tgtEl>
                                        <p:attrNameLst>
                                          <p:attrName>style.visibility</p:attrName>
                                        </p:attrNameLst>
                                      </p:cBhvr>
                                      <p:to>
                                        <p:strVal val="visible"/>
                                      </p:to>
                                    </p:set>
                                  </p:childTnLst>
                                </p:cTn>
                              </p:par>
                            </p:childTnLst>
                          </p:cTn>
                        </p:par>
                        <p:par>
                          <p:cTn id="33" fill="hold">
                            <p:stCondLst>
                              <p:cond delay="10800"/>
                            </p:stCondLst>
                            <p:childTnLst>
                              <p:par>
                                <p:cTn id="34" presetID="1" presetClass="entr" presetSubtype="0" fill="hold" grpId="1" nodeType="afterEffect">
                                  <p:stCondLst>
                                    <p:cond delay="3500"/>
                                  </p:stCondLst>
                                  <p:childTnLst>
                                    <p:set>
                                      <p:cBhvr>
                                        <p:cTn id="35" dur="1" fill="hold">
                                          <p:stCondLst>
                                            <p:cond delay="0"/>
                                          </p:stCondLst>
                                        </p:cTn>
                                        <p:tgtEl>
                                          <p:spTgt spid="451">
                                            <p:txEl>
                                              <p:pRg st="2" end="2"/>
                                            </p:txEl>
                                          </p:spTgt>
                                        </p:tgtEl>
                                        <p:attrNameLst>
                                          <p:attrName>style.visibility</p:attrName>
                                        </p:attrNameLst>
                                      </p:cBhvr>
                                      <p:to>
                                        <p:strVal val="visible"/>
                                      </p:to>
                                    </p:set>
                                  </p:childTnLst>
                                </p:cTn>
                              </p:par>
                            </p:childTnLst>
                          </p:cTn>
                        </p:par>
                        <p:par>
                          <p:cTn id="36" fill="hold">
                            <p:stCondLst>
                              <p:cond delay="14300"/>
                            </p:stCondLst>
                            <p:childTnLst>
                              <p:par>
                                <p:cTn id="37" presetID="1" presetClass="entr" presetSubtype="0" fill="hold" grpId="1" nodeType="afterEffect">
                                  <p:stCondLst>
                                    <p:cond delay="0"/>
                                  </p:stCondLst>
                                  <p:childTnLst>
                                    <p:set>
                                      <p:cBhvr>
                                        <p:cTn id="38" dur="1" fill="hold">
                                          <p:stCondLst>
                                            <p:cond delay="0"/>
                                          </p:stCondLst>
                                        </p:cTn>
                                        <p:tgtEl>
                                          <p:spTgt spid="451">
                                            <p:txEl>
                                              <p:pRg st="3" end="3"/>
                                            </p:txEl>
                                          </p:spTgt>
                                        </p:tgtEl>
                                        <p:attrNameLst>
                                          <p:attrName>style.visibility</p:attrName>
                                        </p:attrNameLst>
                                      </p:cBhvr>
                                      <p:to>
                                        <p:strVal val="visible"/>
                                      </p:to>
                                    </p:set>
                                  </p:childTnLst>
                                </p:cTn>
                              </p:par>
                            </p:childTnLst>
                          </p:cTn>
                        </p:par>
                        <p:par>
                          <p:cTn id="39" fill="hold">
                            <p:stCondLst>
                              <p:cond delay="14300"/>
                            </p:stCondLst>
                            <p:childTnLst>
                              <p:par>
                                <p:cTn id="40" presetID="1" presetClass="entr" presetSubtype="0" fill="hold" grpId="1" nodeType="afterEffect">
                                  <p:stCondLst>
                                    <p:cond delay="0"/>
                                  </p:stCondLst>
                                  <p:childTnLst>
                                    <p:set>
                                      <p:cBhvr>
                                        <p:cTn id="41" dur="1" fill="hold">
                                          <p:stCondLst>
                                            <p:cond delay="0"/>
                                          </p:stCondLst>
                                        </p:cTn>
                                        <p:tgtEl>
                                          <p:spTgt spid="4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2" animBg="1" advAuto="0"/>
      <p:bldP spid="451" grpId="1" build="p" bldLvl="5" animBg="1" advAuto="0"/>
      <p:bldP spid="453" grpId="3" animBg="1" advAuto="0"/>
      <p:bldP spid="454" grpId="4" animBg="1" advAuto="0"/>
      <p:bldP spid="455" grpId="5" animBg="1" advAuto="0"/>
      <p:bldP spid="456" grpId="6" animBg="1" advAuto="0"/>
      <p:bldP spid="457" grpId="7"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descr="Picture 2"/>
          <p:cNvPicPr>
            <a:picLocks noChangeAspect="1"/>
          </p:cNvPicPr>
          <p:nvPr/>
        </p:nvPicPr>
        <p:blipFill>
          <a:blip r:embed="rId3">
            <a:extLst/>
          </a:blip>
          <a:stretch>
            <a:fillRect/>
          </a:stretch>
        </p:blipFill>
        <p:spPr>
          <a:xfrm>
            <a:off x="5526261" y="827308"/>
            <a:ext cx="3614063" cy="3614063"/>
          </a:xfrm>
          <a:prstGeom prst="rect">
            <a:avLst/>
          </a:prstGeom>
          <a:ln w="12700">
            <a:miter lim="400000"/>
          </a:ln>
        </p:spPr>
      </p:pic>
      <p:pic>
        <p:nvPicPr>
          <p:cNvPr id="463" name="Picture 5" descr="Picture 5"/>
          <p:cNvPicPr>
            <a:picLocks noChangeAspect="1"/>
          </p:cNvPicPr>
          <p:nvPr/>
        </p:nvPicPr>
        <p:blipFill>
          <a:blip r:embed="rId4">
            <a:extLst/>
          </a:blip>
          <a:stretch>
            <a:fillRect/>
          </a:stretch>
        </p:blipFill>
        <p:spPr>
          <a:xfrm>
            <a:off x="6672761" y="1462252"/>
            <a:ext cx="2181601" cy="2181601"/>
          </a:xfrm>
          <a:prstGeom prst="rect">
            <a:avLst/>
          </a:prstGeom>
          <a:ln w="12700">
            <a:miter lim="400000"/>
          </a:ln>
        </p:spPr>
      </p:pic>
      <p:sp>
        <p:nvSpPr>
          <p:cNvPr id="464" name="Inhaltsplatzhalter 1"/>
          <p:cNvSpPr txBox="1"/>
          <p:nvPr/>
        </p:nvSpPr>
        <p:spPr>
          <a:xfrm>
            <a:off x="198717" y="1037983"/>
            <a:ext cx="5645494" cy="50013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Alles gut im Blick:</a:t>
            </a:r>
            <a:r>
              <a:rPr b="0" dirty="0"/>
              <a:t> Interaktive Dashboards</a:t>
            </a:r>
            <a:br>
              <a:rPr b="0" dirty="0"/>
            </a:br>
            <a:r>
              <a:rPr sz="1100" b="0" dirty="0"/>
              <a:t>Über das </a:t>
            </a:r>
            <a:r>
              <a:rPr sz="1100" i="1" dirty="0"/>
              <a:t>Dashboard</a:t>
            </a:r>
            <a:r>
              <a:rPr sz="1100" b="0" i="1" dirty="0"/>
              <a:t> </a:t>
            </a:r>
            <a:r>
              <a:rPr sz="1100" b="0" dirty="0"/>
              <a:t>haben Sie von überall interaktiven Zugang zu Ihren Datenquellen und behalten jederzeit das Wesentliche im Blick. Das Dashboard wird als individuell erstellte Webseite innerhalb der Anwendung visual energy aufgerufen oder ohne Benutzeranmeldung online bereitgestellt. Mit Hilfe des Dashboard-Designers können Sie zudem nahtlos und mit wenigen Klicks Ihre individuelle Übersicht erstellen.</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Kontinuierliche Effizienzkontrolle: </a:t>
            </a:r>
            <a:r>
              <a:rPr b="0" dirty="0"/>
              <a:t>Verbrauchsüberwachung</a:t>
            </a:r>
            <a:br>
              <a:rPr b="0" dirty="0"/>
            </a:br>
            <a:r>
              <a:rPr sz="1100" b="0" dirty="0"/>
              <a:t>Versorgungsstrukturen zu überwachen und zu optimieren ist eine zentrale Aufgabe beim Energiemanagement. Die integrierte Verbrauchsüberwachung von visual energy ist hier ein zuverlässiges Instrument, das rechtzeitig bei irregulär hohen oder niedrigen Verbräuchen warnt. Die zu überwachenden Werte werden dabei als Lastprofil definiert. Dadurch ist es möglich, je Tagestyp (Arbeitstag, Feiertag usw.) und je Messperiode einen passenden Maximal- und Minimal-Wert zu hinterlegen, um für jede Messstelle ein Erwartungsziel zu bestimmen.</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Aktives Frühwarnsystem: </a:t>
            </a:r>
            <a:r>
              <a:rPr b="0" dirty="0"/>
              <a:t>Smart Maintenance</a:t>
            </a:r>
            <a:br>
              <a:rPr b="0" dirty="0"/>
            </a:br>
            <a:r>
              <a:rPr sz="1100" b="0" dirty="0"/>
              <a:t>Mit Industrie 4.0 sind Lösungen und Services gefragt, die dynamisch und in Echtzeit auf unterschiedlichste Herausforderungen reagieren. </a:t>
            </a:r>
            <a:r>
              <a:rPr sz="1100" b="0" dirty="0" smtClean="0"/>
              <a:t>Der </a:t>
            </a:r>
            <a:r>
              <a:rPr sz="1100" i="1" dirty="0" smtClean="0"/>
              <a:t>Maintenance</a:t>
            </a:r>
            <a:r>
              <a:rPr sz="1100" dirty="0" smtClean="0"/>
              <a:t>-</a:t>
            </a:r>
            <a:r>
              <a:rPr sz="1100" dirty="0"/>
              <a:t>Service </a:t>
            </a:r>
            <a:r>
              <a:rPr sz="1100" b="0" dirty="0"/>
              <a:t>gleicht einem Radar für Ihr visual energy Energiemanagementsystem. Frühzeitig werden Unregelmäßigkeiten erkannt und Sie werden aktiv darauf hingewiesen. Auf Wunsch unterstützt Sie auch ein </a:t>
            </a:r>
            <a:r>
              <a:rPr sz="1100" b="0" dirty="0" smtClean="0"/>
              <a:t>Expertenteam </a:t>
            </a:r>
            <a:r>
              <a:rPr sz="1100" b="0" dirty="0"/>
              <a:t>mit konkreten Empfehlungen und Dienstleistungen, wie zum Beispiel das Prüfen der Telemetrie Daten Ihres Systems.</a:t>
            </a:r>
            <a:endParaRPr sz="1100" dirty="0"/>
          </a:p>
          <a:p>
            <a:pPr marL="355600" indent="-355600">
              <a:spcBef>
                <a:spcPts val="600"/>
              </a:spcBef>
              <a:buClr>
                <a:schemeClr val="accent1"/>
              </a:buClr>
              <a:buSzPct val="100000"/>
              <a:buChar char="▪"/>
              <a:tabLst>
                <a:tab pos="355600" algn="l"/>
              </a:tabLst>
              <a:defRPr sz="1600">
                <a:solidFill>
                  <a:srgbClr val="000000"/>
                </a:solidFill>
                <a:latin typeface="Arial"/>
                <a:ea typeface="Arial"/>
                <a:cs typeface="Arial"/>
                <a:sym typeface="Arial"/>
              </a:defRPr>
            </a:pPr>
            <a:endParaRPr sz="1100" dirty="0"/>
          </a:p>
          <a:p>
            <a:pPr>
              <a:spcBef>
                <a:spcPts val="600"/>
              </a:spcBef>
              <a:tabLst>
                <a:tab pos="355600" algn="l"/>
              </a:tabLst>
              <a:defRPr sz="1600">
                <a:solidFill>
                  <a:srgbClr val="000000"/>
                </a:solidFill>
                <a:latin typeface="Arial"/>
                <a:ea typeface="Arial"/>
                <a:cs typeface="Arial"/>
                <a:sym typeface="Arial"/>
              </a:defRPr>
            </a:pPr>
            <a:r>
              <a:rPr dirty="0"/>
              <a:t/>
            </a:r>
            <a:br>
              <a:rPr dirty="0"/>
            </a:br>
            <a:r>
              <a:rPr dirty="0"/>
              <a:t/>
            </a:r>
            <a:br>
              <a:rPr dirty="0"/>
            </a:br>
            <a:endParaRPr dirty="0"/>
          </a:p>
        </p:txBody>
      </p:sp>
      <p:sp>
        <p:nvSpPr>
          <p:cNvPr id="465"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chemeClr val="accent1"/>
                </a:solidFill>
                <a:latin typeface="Myriad Pro"/>
                <a:ea typeface="Myriad Pro"/>
                <a:cs typeface="Myriad Pro"/>
                <a:sym typeface="Myriad Pro"/>
              </a:defRPr>
            </a:pPr>
            <a:r>
              <a:t>Optimieren &amp; Überwachen:</a:t>
            </a:r>
            <a:br/>
            <a:r>
              <a:rPr sz="2000" b="0">
                <a:solidFill>
                  <a:srgbClr val="455E6F"/>
                </a:solidFill>
              </a:rPr>
              <a:t>Für effiziente Prozesse sorgen.</a:t>
            </a:r>
          </a:p>
        </p:txBody>
      </p:sp>
      <p:pic>
        <p:nvPicPr>
          <p:cNvPr id="466" name="Picture 2" descr="Picture 2"/>
          <p:cNvPicPr>
            <a:picLocks noChangeAspect="1"/>
          </p:cNvPicPr>
          <p:nvPr/>
        </p:nvPicPr>
        <p:blipFill>
          <a:blip r:embed="rId5">
            <a:extLst/>
          </a:blip>
          <a:stretch>
            <a:fillRect/>
          </a:stretch>
        </p:blipFill>
        <p:spPr>
          <a:xfrm>
            <a:off x="6229227" y="1462252"/>
            <a:ext cx="3868051" cy="2181601"/>
          </a:xfrm>
          <a:prstGeom prst="rect">
            <a:avLst/>
          </a:prstGeom>
          <a:ln w="12700">
            <a:miter lim="400000"/>
          </a:ln>
        </p:spPr>
      </p:pic>
      <p:pic>
        <p:nvPicPr>
          <p:cNvPr id="467" name="Picture 4" descr="Picture 4"/>
          <p:cNvPicPr>
            <a:picLocks noChangeAspect="1"/>
          </p:cNvPicPr>
          <p:nvPr/>
        </p:nvPicPr>
        <p:blipFill>
          <a:blip r:embed="rId6">
            <a:extLst/>
          </a:blip>
          <a:stretch>
            <a:fillRect/>
          </a:stretch>
        </p:blipFill>
        <p:spPr>
          <a:xfrm>
            <a:off x="6252337" y="1462252"/>
            <a:ext cx="4522103" cy="2181601"/>
          </a:xfrm>
          <a:prstGeom prst="rect">
            <a:avLst/>
          </a:prstGeom>
          <a:ln w="12700">
            <a:miter lim="400000"/>
          </a:ln>
        </p:spPr>
      </p:pic>
      <p:pic>
        <p:nvPicPr>
          <p:cNvPr id="468" name="Picture 6" descr="Picture 6"/>
          <p:cNvPicPr>
            <a:picLocks noChangeAspect="1"/>
          </p:cNvPicPr>
          <p:nvPr/>
        </p:nvPicPr>
        <p:blipFill>
          <a:blip r:embed="rId7">
            <a:extLst/>
          </a:blip>
          <a:stretch>
            <a:fillRect/>
          </a:stretch>
        </p:blipFill>
        <p:spPr>
          <a:xfrm>
            <a:off x="6218240" y="1462252"/>
            <a:ext cx="4165690" cy="2181601"/>
          </a:xfrm>
          <a:prstGeom prst="rect">
            <a:avLst/>
          </a:prstGeom>
          <a:ln w="12700">
            <a:miter lim="400000"/>
          </a:ln>
        </p:spPr>
      </p:pic>
      <p:sp>
        <p:nvSpPr>
          <p:cNvPr id="469" name="Rechteck 1"/>
          <p:cNvSpPr/>
          <p:nvPr/>
        </p:nvSpPr>
        <p:spPr>
          <a:xfrm>
            <a:off x="6229227" y="1462252"/>
            <a:ext cx="4452731" cy="2181601"/>
          </a:xfrm>
          <a:prstGeom prst="rect">
            <a:avLst/>
          </a:prstGeom>
          <a:solidFill>
            <a:schemeClr val="accent3">
              <a:lumOff val="44000"/>
            </a:schemeClr>
          </a:solidFill>
          <a:ln>
            <a:solidFill>
              <a:schemeClr val="accent3">
                <a:lumOff val="44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470" name="Picture 8" descr="Picture 8"/>
          <p:cNvPicPr>
            <a:picLocks noChangeAspect="1"/>
          </p:cNvPicPr>
          <p:nvPr/>
        </p:nvPicPr>
        <p:blipFill>
          <a:blip r:embed="rId8">
            <a:extLst/>
          </a:blip>
          <a:srcRect/>
          <a:stretch>
            <a:fillRect/>
          </a:stretch>
        </p:blipFill>
        <p:spPr>
          <a:xfrm>
            <a:off x="6224464" y="1462252"/>
            <a:ext cx="2181601" cy="2181601"/>
          </a:xfrm>
          <a:prstGeom prst="rect">
            <a:avLst/>
          </a:prstGeom>
          <a:ln w="12700">
            <a:miter lim="400000"/>
          </a:ln>
        </p:spPr>
      </p:pic>
      <p:pic>
        <p:nvPicPr>
          <p:cNvPr id="471" name="Picture 10" descr="Picture 10"/>
          <p:cNvPicPr>
            <a:picLocks noChangeAspect="1"/>
          </p:cNvPicPr>
          <p:nvPr/>
        </p:nvPicPr>
        <p:blipFill>
          <a:blip r:embed="rId9">
            <a:extLst/>
          </a:blip>
          <a:stretch>
            <a:fillRect/>
          </a:stretch>
        </p:blipFill>
        <p:spPr>
          <a:xfrm>
            <a:off x="6215038" y="1462252"/>
            <a:ext cx="5483340" cy="2181601"/>
          </a:xfrm>
          <a:prstGeom prst="rect">
            <a:avLst/>
          </a:prstGeom>
          <a:ln w="12700">
            <a:miter lim="400000"/>
          </a:ln>
        </p:spPr>
      </p:pic>
      <p:pic>
        <p:nvPicPr>
          <p:cNvPr id="472" name="WIN Logo 1000px.jpg" descr="WIN Logo 1000px.jpg"/>
          <p:cNvPicPr>
            <a:picLocks noChangeAspect="1"/>
          </p:cNvPicPr>
          <p:nvPr/>
        </p:nvPicPr>
        <p:blipFill>
          <a:blip r:embed="rId10">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64">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6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childTnLst>
                                    <p:set>
                                      <p:cBhvr>
                                        <p:cTn id="11" dur="1" fill="hold">
                                          <p:stCondLst>
                                            <p:cond delay="0"/>
                                          </p:stCondLst>
                                        </p:cTn>
                                        <p:tgtEl>
                                          <p:spTgt spid="46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par>
                          <p:cTn id="15" fill="hold">
                            <p:stCondLst>
                              <p:cond delay="0"/>
                            </p:stCondLst>
                            <p:childTnLst>
                              <p:par>
                                <p:cTn id="16" presetID="9" presetClass="entr" fill="hold" grpId="4" nodeType="afterEffect">
                                  <p:stCondLst>
                                    <p:cond delay="3000"/>
                                  </p:stCondLst>
                                  <p:iterate>
                                    <p:tmAbs val="0"/>
                                  </p:iterate>
                                  <p:childTnLst>
                                    <p:set>
                                      <p:cBhvr>
                                        <p:cTn id="17" fill="hold"/>
                                        <p:tgtEl>
                                          <p:spTgt spid="466"/>
                                        </p:tgtEl>
                                        <p:attrNameLst>
                                          <p:attrName>style.visibility</p:attrName>
                                        </p:attrNameLst>
                                      </p:cBhvr>
                                      <p:to>
                                        <p:strVal val="visible"/>
                                      </p:to>
                                    </p:set>
                                    <p:animEffect transition="in" filter="dissolve">
                                      <p:cBhvr>
                                        <p:cTn id="18" dur="500"/>
                                        <p:tgtEl>
                                          <p:spTgt spid="466"/>
                                        </p:tgtEl>
                                      </p:cBhvr>
                                    </p:animEffect>
                                  </p:childTnLst>
                                </p:cTn>
                              </p:par>
                            </p:childTnLst>
                          </p:cTn>
                        </p:par>
                        <p:par>
                          <p:cTn id="19" fill="hold">
                            <p:stCondLst>
                              <p:cond delay="3500"/>
                            </p:stCondLst>
                            <p:childTnLst>
                              <p:par>
                                <p:cTn id="20" presetID="9" presetClass="entr" fill="hold" grpId="5" nodeType="afterEffect">
                                  <p:stCondLst>
                                    <p:cond delay="2500"/>
                                  </p:stCondLst>
                                  <p:iterate>
                                    <p:tmAbs val="0"/>
                                  </p:iterate>
                                  <p:childTnLst>
                                    <p:set>
                                      <p:cBhvr>
                                        <p:cTn id="21" fill="hold"/>
                                        <p:tgtEl>
                                          <p:spTgt spid="467"/>
                                        </p:tgtEl>
                                        <p:attrNameLst>
                                          <p:attrName>style.visibility</p:attrName>
                                        </p:attrNameLst>
                                      </p:cBhvr>
                                      <p:to>
                                        <p:strVal val="visible"/>
                                      </p:to>
                                    </p:set>
                                    <p:animEffect transition="in" filter="dissolve">
                                      <p:cBhvr>
                                        <p:cTn id="22" dur="500"/>
                                        <p:tgtEl>
                                          <p:spTgt spid="467"/>
                                        </p:tgtEl>
                                      </p:cBhvr>
                                    </p:animEffect>
                                  </p:childTnLst>
                                </p:cTn>
                              </p:par>
                            </p:childTnLst>
                          </p:cTn>
                        </p:par>
                        <p:par>
                          <p:cTn id="23" fill="hold">
                            <p:stCondLst>
                              <p:cond delay="6500"/>
                            </p:stCondLst>
                            <p:childTnLst>
                              <p:par>
                                <p:cTn id="24" presetID="9" presetClass="entr" fill="hold" grpId="6" nodeType="afterEffect">
                                  <p:stCondLst>
                                    <p:cond delay="2500"/>
                                  </p:stCondLst>
                                  <p:iterate>
                                    <p:tmAbs val="0"/>
                                  </p:iterate>
                                  <p:childTnLst>
                                    <p:set>
                                      <p:cBhvr>
                                        <p:cTn id="25" fill="hold"/>
                                        <p:tgtEl>
                                          <p:spTgt spid="468"/>
                                        </p:tgtEl>
                                        <p:attrNameLst>
                                          <p:attrName>style.visibility</p:attrName>
                                        </p:attrNameLst>
                                      </p:cBhvr>
                                      <p:to>
                                        <p:strVal val="visible"/>
                                      </p:to>
                                    </p:set>
                                    <p:animEffect transition="in" filter="dissolve">
                                      <p:cBhvr>
                                        <p:cTn id="26" dur="500"/>
                                        <p:tgtEl>
                                          <p:spTgt spid="468"/>
                                        </p:tgtEl>
                                      </p:cBhvr>
                                    </p:animEffect>
                                  </p:childTnLst>
                                </p:cTn>
                              </p:par>
                            </p:childTnLst>
                          </p:cTn>
                        </p:par>
                        <p:par>
                          <p:cTn id="27" fill="hold">
                            <p:stCondLst>
                              <p:cond delay="9500"/>
                            </p:stCondLst>
                            <p:childTnLst>
                              <p:par>
                                <p:cTn id="28" presetID="9" presetClass="entr" fill="hold" grpId="7" nodeType="afterEffect">
                                  <p:stCondLst>
                                    <p:cond delay="2500"/>
                                  </p:stCondLst>
                                  <p:iterate>
                                    <p:tmAbs val="0"/>
                                  </p:iterate>
                                  <p:childTnLst>
                                    <p:set>
                                      <p:cBhvr>
                                        <p:cTn id="29" fill="hold"/>
                                        <p:tgtEl>
                                          <p:spTgt spid="470"/>
                                        </p:tgtEl>
                                        <p:attrNameLst>
                                          <p:attrName>style.visibility</p:attrName>
                                        </p:attrNameLst>
                                      </p:cBhvr>
                                      <p:to>
                                        <p:strVal val="visible"/>
                                      </p:to>
                                    </p:set>
                                    <p:animEffect transition="in" filter="dissolve">
                                      <p:cBhvr>
                                        <p:cTn id="30" dur="500"/>
                                        <p:tgtEl>
                                          <p:spTgt spid="470"/>
                                        </p:tgtEl>
                                      </p:cBhvr>
                                    </p:animEffect>
                                  </p:childTnLst>
                                </p:cTn>
                              </p:par>
                            </p:childTnLst>
                          </p:cTn>
                        </p:par>
                        <p:par>
                          <p:cTn id="31" fill="hold">
                            <p:stCondLst>
                              <p:cond delay="12500"/>
                            </p:stCondLst>
                            <p:childTnLst>
                              <p:par>
                                <p:cTn id="32" presetID="9" presetClass="entr" fill="hold" grpId="8" nodeType="afterEffect">
                                  <p:stCondLst>
                                    <p:cond delay="0"/>
                                  </p:stCondLst>
                                  <p:iterate>
                                    <p:tmAbs val="0"/>
                                  </p:iterate>
                                  <p:childTnLst>
                                    <p:set>
                                      <p:cBhvr>
                                        <p:cTn id="33" fill="hold"/>
                                        <p:tgtEl>
                                          <p:spTgt spid="469"/>
                                        </p:tgtEl>
                                        <p:attrNameLst>
                                          <p:attrName>style.visibility</p:attrName>
                                        </p:attrNameLst>
                                      </p:cBhvr>
                                      <p:to>
                                        <p:strVal val="visible"/>
                                      </p:to>
                                    </p:set>
                                    <p:animEffect transition="in" filter="dissolve">
                                      <p:cBhvr>
                                        <p:cTn id="34" dur="500"/>
                                        <p:tgtEl>
                                          <p:spTgt spid="469"/>
                                        </p:tgtEl>
                                      </p:cBhvr>
                                    </p:animEffect>
                                  </p:childTnLst>
                                </p:cTn>
                              </p:par>
                            </p:childTnLst>
                          </p:cTn>
                        </p:par>
                        <p:par>
                          <p:cTn id="35" fill="hold">
                            <p:stCondLst>
                              <p:cond delay="13000"/>
                            </p:stCondLst>
                            <p:childTnLst>
                              <p:par>
                                <p:cTn id="36" presetID="1" presetClass="entr" presetSubtype="0" fill="hold" grpId="1" nodeType="afterEffect">
                                  <p:stCondLst>
                                    <p:cond delay="0"/>
                                  </p:stCondLst>
                                  <p:childTnLst>
                                    <p:set>
                                      <p:cBhvr>
                                        <p:cTn id="37" dur="1" fill="hold">
                                          <p:stCondLst>
                                            <p:cond delay="0"/>
                                          </p:stCondLst>
                                        </p:cTn>
                                        <p:tgtEl>
                                          <p:spTgt spid="464">
                                            <p:txEl>
                                              <p:pRg st="1" end="1"/>
                                            </p:txEl>
                                          </p:spTgt>
                                        </p:tgtEl>
                                        <p:attrNameLst>
                                          <p:attrName>style.visibility</p:attrName>
                                        </p:attrNameLst>
                                      </p:cBhvr>
                                      <p:to>
                                        <p:strVal val="visible"/>
                                      </p:to>
                                    </p:set>
                                  </p:childTnLst>
                                </p:cTn>
                              </p:par>
                            </p:childTnLst>
                          </p:cTn>
                        </p:par>
                        <p:par>
                          <p:cTn id="38" fill="hold">
                            <p:stCondLst>
                              <p:cond delay="13000"/>
                            </p:stCondLst>
                            <p:childTnLst>
                              <p:par>
                                <p:cTn id="39" presetID="1" presetClass="entr" presetSubtype="0" fill="hold" grpId="9" nodeType="afterEffect">
                                  <p:stCondLst>
                                    <p:cond delay="3000"/>
                                  </p:stCondLst>
                                  <p:childTnLst>
                                    <p:set>
                                      <p:cBhvr>
                                        <p:cTn id="40" dur="1" fill="hold">
                                          <p:stCondLst>
                                            <p:cond delay="0"/>
                                          </p:stCondLst>
                                        </p:cTn>
                                        <p:tgtEl>
                                          <p:spTgt spid="471"/>
                                        </p:tgtEl>
                                        <p:attrNameLst>
                                          <p:attrName>style.visibility</p:attrName>
                                        </p:attrNameLst>
                                      </p:cBhvr>
                                      <p:to>
                                        <p:strVal val="visible"/>
                                      </p:to>
                                    </p:set>
                                  </p:childTnLst>
                                </p:cTn>
                              </p:par>
                            </p:childTnLst>
                          </p:cTn>
                        </p:par>
                        <p:par>
                          <p:cTn id="41" fill="hold">
                            <p:stCondLst>
                              <p:cond delay="16000"/>
                            </p:stCondLst>
                            <p:childTnLst>
                              <p:par>
                                <p:cTn id="42" presetID="1" presetClass="entr" presetSubtype="0" fill="hold" grpId="1" nodeType="afterEffect">
                                  <p:stCondLst>
                                    <p:cond delay="0"/>
                                  </p:stCondLst>
                                  <p:childTnLst>
                                    <p:set>
                                      <p:cBhvr>
                                        <p:cTn id="43" dur="1" fill="hold">
                                          <p:stCondLst>
                                            <p:cond delay="0"/>
                                          </p:stCondLst>
                                        </p:cTn>
                                        <p:tgtEl>
                                          <p:spTgt spid="464">
                                            <p:txEl>
                                              <p:pRg st="2" end="2"/>
                                            </p:txEl>
                                          </p:spTgt>
                                        </p:tgtEl>
                                        <p:attrNameLst>
                                          <p:attrName>style.visibility</p:attrName>
                                        </p:attrNameLst>
                                      </p:cBhvr>
                                      <p:to>
                                        <p:strVal val="visible"/>
                                      </p:to>
                                    </p:set>
                                  </p:childTnLst>
                                </p:cTn>
                              </p:par>
                            </p:childTnLst>
                          </p:cTn>
                        </p:par>
                        <p:par>
                          <p:cTn id="44" fill="hold">
                            <p:stCondLst>
                              <p:cond delay="16000"/>
                            </p:stCondLst>
                            <p:childTnLst>
                              <p:par>
                                <p:cTn id="45" presetID="1" presetClass="entr" presetSubtype="0" fill="hold" grpId="1" nodeType="afterEffect">
                                  <p:stCondLst>
                                    <p:cond delay="0"/>
                                  </p:stCondLst>
                                  <p:childTnLst>
                                    <p:set>
                                      <p:cBhvr>
                                        <p:cTn id="46" dur="1" fill="hold">
                                          <p:stCondLst>
                                            <p:cond delay="0"/>
                                          </p:stCondLst>
                                        </p:cTn>
                                        <p:tgtEl>
                                          <p:spTgt spid="4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2" animBg="1" advAuto="0"/>
      <p:bldP spid="463" grpId="3" animBg="1" advAuto="0"/>
      <p:bldP spid="464" grpId="1" build="p" bldLvl="5" animBg="1" advAuto="0"/>
      <p:bldP spid="466" grpId="4" animBg="1" advAuto="0"/>
      <p:bldP spid="467" grpId="5" animBg="1" advAuto="0"/>
      <p:bldP spid="468" grpId="6" animBg="1" advAuto="0"/>
      <p:bldP spid="469" grpId="8" animBg="1" advAuto="0"/>
      <p:bldP spid="470" grpId="7" animBg="1" advAuto="0"/>
      <p:bldP spid="471" grpId="9"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2" descr="Picture 2"/>
          <p:cNvPicPr>
            <a:picLocks noChangeAspect="1"/>
          </p:cNvPicPr>
          <p:nvPr/>
        </p:nvPicPr>
        <p:blipFill>
          <a:blip r:embed="rId3">
            <a:extLst/>
          </a:blip>
          <a:stretch>
            <a:fillRect/>
          </a:stretch>
        </p:blipFill>
        <p:spPr>
          <a:xfrm>
            <a:off x="5526261" y="827308"/>
            <a:ext cx="3614063" cy="3614063"/>
          </a:xfrm>
          <a:prstGeom prst="rect">
            <a:avLst/>
          </a:prstGeom>
          <a:ln w="12700">
            <a:miter lim="400000"/>
          </a:ln>
        </p:spPr>
      </p:pic>
      <p:sp>
        <p:nvSpPr>
          <p:cNvPr id="477" name="Inhaltsplatzhalter 1"/>
          <p:cNvSpPr txBox="1"/>
          <p:nvPr/>
        </p:nvSpPr>
        <p:spPr>
          <a:xfrm>
            <a:off x="198717" y="1037983"/>
            <a:ext cx="5645494" cy="39852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t>Individuelle Auswertungen:</a:t>
            </a:r>
            <a:r>
              <a:rPr b="0"/>
              <a:t> Energieleistungskennzahlen</a:t>
            </a:r>
            <a:br>
              <a:rPr b="0"/>
            </a:br>
            <a:r>
              <a:rPr sz="1100" b="0"/>
              <a:t>Energieleistungskennzahlen sind wertvolle Indikatoren, die viel Aufschluss über die Energieeffizienz eines Unternehmens geben und einen entscheidenden Beitrag leisten, wenn es darum geht, Einsparpotenziale zu erkennen. So lässt sich beispielsweise eine Kennzahl für die eingesetzte Energiemenge bei der Erstellung eines Produkts ermitteln, die dann im Produktionsprozess gezielt überwacht wird, um bei negativen Änderungen sofort reagieren zu können.</a:t>
            </a:r>
            <a:endParaRPr sz="200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t>Sicherer Export: </a:t>
            </a:r>
            <a:r>
              <a:rPr b="0"/>
              <a:t>PDF, CSV, MSCONS oder OPC</a:t>
            </a:r>
            <a:br>
              <a:rPr b="0"/>
            </a:br>
            <a:r>
              <a:rPr sz="1100" b="0"/>
              <a:t>Über die </a:t>
            </a:r>
            <a:r>
              <a:rPr sz="1100" b="0" i="1"/>
              <a:t>EDIFACT</a:t>
            </a:r>
            <a:r>
              <a:rPr sz="1100" b="0"/>
              <a:t>-Schnittstelle können Messdaten und Verbräuche auch an andere Systeme exportiert werden. Verfügt der Empfänger über keine </a:t>
            </a:r>
            <a:r>
              <a:rPr sz="1100" b="0" i="1"/>
              <a:t>EDIFACT</a:t>
            </a:r>
            <a:r>
              <a:rPr sz="1100" b="0"/>
              <a:t>-Schnittstelle, kann stattdessen der parametrierbare, regelmäßige </a:t>
            </a:r>
            <a:r>
              <a:rPr sz="1100" b="0" i="1"/>
              <a:t>CSV</a:t>
            </a:r>
            <a:r>
              <a:rPr sz="1100" b="0"/>
              <a:t>-Export genutzt werden. Darüber hinaus stehen für den Datentransfer alle gängige Datenformate zur Verfügung, so dass eine sichere und reibungslose Kommunikation mit Energieversorgern, Netz- oder Messstellenbetreibern gewährleistet ist. </a:t>
            </a:r>
            <a:endParaRPr sz="1100"/>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t>Komfortables Reporting:  </a:t>
            </a:r>
            <a:r>
              <a:rPr b="0"/>
              <a:t>Mess- und Kostenstellenberichte</a:t>
            </a:r>
            <a:br>
              <a:rPr b="0"/>
            </a:br>
            <a:r>
              <a:rPr sz="1100" b="0"/>
              <a:t>Maßgeschneiderte Energieberichte mit aussagekräftigen Visualisierungen sind im Handumdrehen gemacht. visual energy generiert und versendet Reports zyklisch im PDF-Format. Das spart Zeit und ist sicher. Soll beispielsweise das Abnahme-verhalten analysiert werden, sind Diagramme mit variablen Zeitachsen implementiert, die spezifisch angepasst und in benutzerdefinierten Auswerteordnern bereitgestellt werden können.</a:t>
            </a:r>
            <a:br>
              <a:rPr sz="1100" b="0"/>
            </a:br>
            <a:r>
              <a:rPr sz="1100" b="0"/>
              <a:t/>
            </a:r>
            <a:br>
              <a:rPr sz="1100" b="0"/>
            </a:br>
            <a:endParaRPr sz="1100" b="0"/>
          </a:p>
        </p:txBody>
      </p:sp>
      <p:sp>
        <p:nvSpPr>
          <p:cNvPr id="478"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chemeClr val="accent1"/>
                </a:solidFill>
                <a:latin typeface="Myriad Pro"/>
                <a:ea typeface="Myriad Pro"/>
                <a:cs typeface="Myriad Pro"/>
                <a:sym typeface="Myriad Pro"/>
              </a:defRPr>
            </a:pPr>
            <a:r>
              <a:t>Exportieren &amp; Auswerten:</a:t>
            </a:r>
            <a:br/>
            <a:r>
              <a:rPr sz="2000" b="0">
                <a:solidFill>
                  <a:srgbClr val="455E6F"/>
                </a:solidFill>
              </a:rPr>
              <a:t>Aktuelle Energieinformationen bereitstellen.</a:t>
            </a:r>
          </a:p>
        </p:txBody>
      </p:sp>
      <p:pic>
        <p:nvPicPr>
          <p:cNvPr id="479" name="Picture 2" descr="Picture 2"/>
          <p:cNvPicPr>
            <a:picLocks noChangeAspect="1"/>
          </p:cNvPicPr>
          <p:nvPr/>
        </p:nvPicPr>
        <p:blipFill>
          <a:blip r:embed="rId4">
            <a:extLst/>
          </a:blip>
          <a:stretch>
            <a:fillRect/>
          </a:stretch>
        </p:blipFill>
        <p:spPr>
          <a:xfrm>
            <a:off x="6241777" y="1455088"/>
            <a:ext cx="3872269" cy="2181601"/>
          </a:xfrm>
          <a:prstGeom prst="rect">
            <a:avLst/>
          </a:prstGeom>
          <a:ln w="12700">
            <a:miter lim="400000"/>
          </a:ln>
        </p:spPr>
      </p:pic>
      <p:pic>
        <p:nvPicPr>
          <p:cNvPr id="480" name="Picture 3" descr="Picture 3"/>
          <p:cNvPicPr>
            <a:picLocks noChangeAspect="1"/>
          </p:cNvPicPr>
          <p:nvPr/>
        </p:nvPicPr>
        <p:blipFill>
          <a:blip r:embed="rId5">
            <a:extLst/>
          </a:blip>
          <a:srcRect l="14027"/>
          <a:stretch>
            <a:fillRect/>
          </a:stretch>
        </p:blipFill>
        <p:spPr>
          <a:xfrm>
            <a:off x="6225890" y="1463039"/>
            <a:ext cx="3331584" cy="2181601"/>
          </a:xfrm>
          <a:prstGeom prst="rect">
            <a:avLst/>
          </a:prstGeom>
          <a:ln w="12700">
            <a:miter lim="400000"/>
          </a:ln>
        </p:spPr>
      </p:pic>
      <p:pic>
        <p:nvPicPr>
          <p:cNvPr id="481" name="Picture 4" descr="Picture 4"/>
          <p:cNvPicPr>
            <a:picLocks noChangeAspect="1"/>
          </p:cNvPicPr>
          <p:nvPr/>
        </p:nvPicPr>
        <p:blipFill>
          <a:blip r:embed="rId6">
            <a:extLst/>
          </a:blip>
          <a:stretch>
            <a:fillRect/>
          </a:stretch>
        </p:blipFill>
        <p:spPr>
          <a:xfrm>
            <a:off x="6225890" y="1455088"/>
            <a:ext cx="3761956" cy="2181601"/>
          </a:xfrm>
          <a:prstGeom prst="rect">
            <a:avLst/>
          </a:prstGeom>
          <a:ln w="12700">
            <a:miter lim="400000"/>
          </a:ln>
        </p:spPr>
      </p:pic>
      <p:pic>
        <p:nvPicPr>
          <p:cNvPr id="482" name="WIN Logo 1000px.jpg" descr="WIN Logo 1000px.jpg"/>
          <p:cNvPicPr>
            <a:picLocks noChangeAspect="1"/>
          </p:cNvPicPr>
          <p:nvPr/>
        </p:nvPicPr>
        <p:blipFill>
          <a:blip r:embed="rId7">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77">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7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1000"/>
                                  </p:stCondLst>
                                  <p:childTnLst>
                                    <p:set>
                                      <p:cBhvr>
                                        <p:cTn id="11" dur="1" fill="hold">
                                          <p:stCondLst>
                                            <p:cond delay="0"/>
                                          </p:stCondLst>
                                        </p:cTn>
                                        <p:tgtEl>
                                          <p:spTgt spid="476"/>
                                        </p:tgtEl>
                                        <p:attrNameLst>
                                          <p:attrName>style.visibility</p:attrName>
                                        </p:attrNameLst>
                                      </p:cBhvr>
                                      <p:to>
                                        <p:strVal val="visible"/>
                                      </p:to>
                                    </p:se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479"/>
                                        </p:tgtEl>
                                        <p:attrNameLst>
                                          <p:attrName>style.visibility</p:attrName>
                                        </p:attrNameLst>
                                      </p:cBhvr>
                                      <p:to>
                                        <p:strVal val="visible"/>
                                      </p:to>
                                    </p:set>
                                    <p:animEffect transition="in" filter="dissolve">
                                      <p:cBhvr>
                                        <p:cTn id="15" dur="500"/>
                                        <p:tgtEl>
                                          <p:spTgt spid="479"/>
                                        </p:tgtEl>
                                      </p:cBhvr>
                                    </p:animEffect>
                                  </p:childTnLst>
                                </p:cTn>
                              </p:par>
                            </p:childTnLst>
                          </p:cTn>
                        </p:par>
                        <p:par>
                          <p:cTn id="16" fill="hold">
                            <p:stCondLst>
                              <p:cond delay="1500"/>
                            </p:stCondLst>
                            <p:childTnLst>
                              <p:par>
                                <p:cTn id="17" presetID="9" presetClass="entr" fill="hold" grpId="4" nodeType="afterEffect">
                                  <p:stCondLst>
                                    <p:cond delay="3500"/>
                                  </p:stCondLst>
                                  <p:iterate>
                                    <p:tmAbs val="0"/>
                                  </p:iterate>
                                  <p:childTnLst>
                                    <p:set>
                                      <p:cBhvr>
                                        <p:cTn id="18" fill="hold"/>
                                        <p:tgtEl>
                                          <p:spTgt spid="480"/>
                                        </p:tgtEl>
                                        <p:attrNameLst>
                                          <p:attrName>style.visibility</p:attrName>
                                        </p:attrNameLst>
                                      </p:cBhvr>
                                      <p:to>
                                        <p:strVal val="visible"/>
                                      </p:to>
                                    </p:set>
                                    <p:animEffect transition="in" filter="dissolve">
                                      <p:cBhvr>
                                        <p:cTn id="19" dur="500"/>
                                        <p:tgtEl>
                                          <p:spTgt spid="480"/>
                                        </p:tgtEl>
                                      </p:cBhvr>
                                    </p:animEffect>
                                  </p:childTnLst>
                                </p:cTn>
                              </p:par>
                            </p:childTnLst>
                          </p:cTn>
                        </p:par>
                        <p:par>
                          <p:cTn id="20" fill="hold">
                            <p:stCondLst>
                              <p:cond delay="5500"/>
                            </p:stCondLst>
                            <p:childTnLst>
                              <p:par>
                                <p:cTn id="21" presetID="1" presetClass="entr" presetSubtype="0" fill="hold" grpId="1" nodeType="afterEffect">
                                  <p:stCondLst>
                                    <p:cond delay="3500"/>
                                  </p:stCondLst>
                                  <p:childTnLst>
                                    <p:set>
                                      <p:cBhvr>
                                        <p:cTn id="22" dur="1" fill="hold">
                                          <p:stCondLst>
                                            <p:cond delay="0"/>
                                          </p:stCondLst>
                                        </p:cTn>
                                        <p:tgtEl>
                                          <p:spTgt spid="477">
                                            <p:txEl>
                                              <p:pRg st="1" end="1"/>
                                            </p:txEl>
                                          </p:spTgt>
                                        </p:tgtEl>
                                        <p:attrNameLst>
                                          <p:attrName>style.visibility</p:attrName>
                                        </p:attrNameLst>
                                      </p:cBhvr>
                                      <p:to>
                                        <p:strVal val="visible"/>
                                      </p:to>
                                    </p:set>
                                  </p:childTnLst>
                                </p:cTn>
                              </p:par>
                            </p:childTnLst>
                          </p:cTn>
                        </p:par>
                        <p:par>
                          <p:cTn id="23" fill="hold">
                            <p:stCondLst>
                              <p:cond delay="9000"/>
                            </p:stCondLst>
                            <p:childTnLst>
                              <p:par>
                                <p:cTn id="24" presetID="1" presetClass="entr" presetSubtype="0" fill="hold" grpId="5" nodeType="afterEffect">
                                  <p:stCondLst>
                                    <p:cond delay="3500"/>
                                  </p:stCondLst>
                                  <p:childTnLst>
                                    <p:set>
                                      <p:cBhvr>
                                        <p:cTn id="25" dur="1" fill="hold">
                                          <p:stCondLst>
                                            <p:cond delay="0"/>
                                          </p:stCondLst>
                                        </p:cTn>
                                        <p:tgtEl>
                                          <p:spTgt spid="481"/>
                                        </p:tgtEl>
                                        <p:attrNameLst>
                                          <p:attrName>style.visibility</p:attrName>
                                        </p:attrNameLst>
                                      </p:cBhvr>
                                      <p:to>
                                        <p:strVal val="visible"/>
                                      </p:to>
                                    </p:set>
                                  </p:childTnLst>
                                </p:cTn>
                              </p:par>
                            </p:childTnLst>
                          </p:cTn>
                        </p:par>
                        <p:par>
                          <p:cTn id="26" fill="hold">
                            <p:stCondLst>
                              <p:cond delay="12500"/>
                            </p:stCondLst>
                            <p:childTnLst>
                              <p:par>
                                <p:cTn id="27" presetID="1" presetClass="entr" presetSubtype="0" fill="hold" grpId="1" nodeType="afterEffect">
                                  <p:stCondLst>
                                    <p:cond delay="3500"/>
                                  </p:stCondLst>
                                  <p:childTnLst>
                                    <p:set>
                                      <p:cBhvr>
                                        <p:cTn id="28"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2" animBg="1" advAuto="0"/>
      <p:bldP spid="477" grpId="1" build="p" bldLvl="5" animBg="1" advAuto="0"/>
      <p:bldP spid="479" grpId="3" animBg="1" advAuto="0"/>
      <p:bldP spid="480" grpId="4" animBg="1" advAuto="0"/>
      <p:bldP spid="481"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extfeld 4"/>
          <p:cNvSpPr txBox="1"/>
          <p:nvPr/>
        </p:nvSpPr>
        <p:spPr>
          <a:xfrm>
            <a:off x="0" y="780936"/>
            <a:ext cx="91440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b="1">
                <a:latin typeface="Myriad Pro"/>
                <a:ea typeface="Myriad Pro"/>
                <a:cs typeface="Myriad Pro"/>
                <a:sym typeface="Myriad Pro"/>
              </a:defRPr>
            </a:pPr>
            <a:r>
              <a:rPr lang="de-DE" dirty="0" smtClean="0"/>
              <a:t>Vielen Dank</a:t>
            </a:r>
            <a:endParaRPr b="0" dirty="0"/>
          </a:p>
        </p:txBody>
      </p:sp>
      <p:pic>
        <p:nvPicPr>
          <p:cNvPr id="433" name="WIN Logo 1000px.jpg" descr="WIN Logo 1000px.jpg"/>
          <p:cNvPicPr>
            <a:picLocks noChangeAspect="1"/>
          </p:cNvPicPr>
          <p:nvPr/>
        </p:nvPicPr>
        <p:blipFill>
          <a:blip r:embed="rId3">
            <a:extLst/>
          </a:blip>
          <a:stretch>
            <a:fillRect/>
          </a:stretch>
        </p:blipFill>
        <p:spPr>
          <a:xfrm>
            <a:off x="7049603" y="4325470"/>
            <a:ext cx="1823393" cy="596250"/>
          </a:xfrm>
          <a:prstGeom prst="rect">
            <a:avLst/>
          </a:prstGeom>
          <a:ln w="12700">
            <a:miter lim="400000"/>
          </a:ln>
        </p:spPr>
      </p:pic>
    </p:spTree>
    <p:extLst>
      <p:ext uri="{BB962C8B-B14F-4D97-AF65-F5344CB8AC3E}">
        <p14:creationId xmlns:p14="http://schemas.microsoft.com/office/powerpoint/2010/main" val="3608655563"/>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32"/>
                                        </p:tgtEl>
                                        <p:attrNameLst>
                                          <p:attrName>style.visibility</p:attrName>
                                        </p:attrNameLst>
                                      </p:cBhvr>
                                      <p:to>
                                        <p:strVal val="visible"/>
                                      </p:to>
                                    </p:set>
                                    <p:animEffect transition="in" filter="dissolv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Picture 4"/>
          <p:cNvPicPr>
            <a:picLocks noChangeAspect="1"/>
          </p:cNvPicPr>
          <p:nvPr/>
        </p:nvPicPr>
        <p:blipFill>
          <a:blip r:embed="rId3">
            <a:extLst/>
          </a:blip>
          <a:srcRect l="16822" t="1517" r="2652"/>
          <a:stretch>
            <a:fillRect/>
          </a:stretch>
        </p:blipFill>
        <p:spPr>
          <a:xfrm>
            <a:off x="-1" y="802804"/>
            <a:ext cx="9144001" cy="4248488"/>
          </a:xfrm>
          <a:prstGeom prst="rect">
            <a:avLst/>
          </a:prstGeom>
          <a:ln w="12700">
            <a:miter lim="400000"/>
          </a:ln>
        </p:spPr>
      </p:pic>
      <p:sp>
        <p:nvSpPr>
          <p:cNvPr id="58" name="Titel 1"/>
          <p:cNvSpPr txBox="1">
            <a:spLocks noGrp="1"/>
          </p:cNvSpPr>
          <p:nvPr>
            <p:ph type="title"/>
          </p:nvPr>
        </p:nvSpPr>
        <p:spPr>
          <a:prstGeom prst="rect">
            <a:avLst/>
          </a:prstGeom>
        </p:spPr>
        <p:txBody>
          <a:bodyPr/>
          <a:lstStyle>
            <a:lvl1pPr>
              <a:defRPr>
                <a:latin typeface="Myriad Pro"/>
                <a:ea typeface="Myriad Pro"/>
                <a:cs typeface="Myriad Pro"/>
                <a:sym typeface="Myriad Pro"/>
              </a:defRPr>
            </a:lvl1pPr>
          </a:lstStyle>
          <a:p>
            <a:r>
              <a:t>EnergieDatenManagement</a:t>
            </a:r>
          </a:p>
        </p:txBody>
      </p:sp>
      <p:grpSp>
        <p:nvGrpSpPr>
          <p:cNvPr id="63" name="Gruppieren 5"/>
          <p:cNvGrpSpPr/>
          <p:nvPr/>
        </p:nvGrpSpPr>
        <p:grpSpPr>
          <a:xfrm>
            <a:off x="2471448" y="2476843"/>
            <a:ext cx="650498" cy="1583533"/>
            <a:chOff x="6693" y="-59532"/>
            <a:chExt cx="650497" cy="1583532"/>
          </a:xfrm>
        </p:grpSpPr>
        <p:sp>
          <p:nvSpPr>
            <p:cNvPr id="59" name="Abgerundetes Rechteck 3"/>
            <p:cNvSpPr/>
            <p:nvPr/>
          </p:nvSpPr>
          <p:spPr>
            <a:xfrm rot="16200000">
              <a:off x="-432142" y="438834"/>
              <a:ext cx="1524001" cy="646332"/>
            </a:xfrm>
            <a:prstGeom prst="roundRect">
              <a:avLst>
                <a:gd name="adj" fmla="val 16667"/>
              </a:avLst>
            </a:prstGeom>
            <a:solidFill>
              <a:srgbClr val="92D050"/>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60" name="Textfeld 6"/>
            <p:cNvSpPr txBox="1"/>
            <p:nvPr/>
          </p:nvSpPr>
          <p:spPr>
            <a:xfrm rot="16200000">
              <a:off x="-376456" y="327786"/>
              <a:ext cx="1420963" cy="646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3600" b="1">
                  <a:latin typeface="Myriad Pro"/>
                  <a:ea typeface="Myriad Pro"/>
                  <a:cs typeface="Myriad Pro"/>
                  <a:sym typeface="Myriad Pro"/>
                </a:defRPr>
              </a:lvl1pPr>
            </a:lstStyle>
            <a:p>
              <a:r>
                <a:rPr dirty="0" smtClean="0"/>
                <a:t>E</a:t>
              </a:r>
              <a:r>
                <a:rPr lang="de-DE" dirty="0" smtClean="0"/>
                <a:t> D M</a:t>
              </a:r>
              <a:endParaRPr dirty="0"/>
            </a:p>
          </p:txBody>
        </p:sp>
      </p:grpSp>
      <p:sp>
        <p:nvSpPr>
          <p:cNvPr id="64" name="Abgerundetes Rechteck 11"/>
          <p:cNvSpPr/>
          <p:nvPr/>
        </p:nvSpPr>
        <p:spPr>
          <a:xfrm>
            <a:off x="3400425" y="2248586"/>
            <a:ext cx="3727450" cy="2099577"/>
          </a:xfrm>
          <a:prstGeom prst="roundRect">
            <a:avLst>
              <a:gd name="adj" fmla="val 6696"/>
            </a:avLst>
          </a:prstGeom>
          <a:gradFill>
            <a:gsLst>
              <a:gs pos="0">
                <a:srgbClr val="DEE5EA"/>
              </a:gs>
              <a:gs pos="100000">
                <a:schemeClr val="accent3">
                  <a:lumOff val="44000"/>
                </a:schemeClr>
              </a:gs>
            </a:gsLst>
            <a:lin ang="16200000"/>
          </a:gradFill>
          <a:ln>
            <a:solidFill>
              <a:srgbClr val="9BB1C1"/>
            </a:solidFill>
          </a:ln>
          <a:effectLst>
            <a:outerShdw blurRad="38100" dist="23000" dir="5400000" rotWithShape="0">
              <a:srgbClr val="BCCBD6">
                <a:alpha val="35000"/>
              </a:srgbClr>
            </a:outerShdw>
          </a:effectLst>
        </p:spPr>
        <p:txBody>
          <a:bodyPr lIns="45719" rIns="45719" anchor="ctr"/>
          <a:lstStyle/>
          <a:p>
            <a:pPr algn="ctr">
              <a:defRPr>
                <a:solidFill>
                  <a:srgbClr val="000000"/>
                </a:solidFill>
              </a:defRPr>
            </a:pPr>
            <a:endParaRPr/>
          </a:p>
        </p:txBody>
      </p:sp>
      <p:sp>
        <p:nvSpPr>
          <p:cNvPr id="65" name="Textfeld 10"/>
          <p:cNvSpPr txBox="1"/>
          <p:nvPr/>
        </p:nvSpPr>
        <p:spPr>
          <a:xfrm>
            <a:off x="3419983" y="2587345"/>
            <a:ext cx="3707892" cy="2133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solidFill>
                  <a:srgbClr val="2E3E4A"/>
                </a:solidFill>
                <a:latin typeface="Myriad Pro"/>
                <a:ea typeface="Myriad Pro"/>
                <a:cs typeface="Myriad Pro"/>
                <a:sym typeface="Myriad Pro"/>
              </a:defRPr>
            </a:pPr>
            <a:r>
              <a:t>Ein EDM ist </a:t>
            </a:r>
            <a:r>
              <a:rPr b="1"/>
              <a:t>KEIN</a:t>
            </a:r>
            <a:r>
              <a:t> System welches nach dem Einbau einen eigenständigen Nutzen bringt!</a:t>
            </a:r>
            <a:br/>
            <a:r>
              <a:t> </a:t>
            </a:r>
            <a:endParaRPr>
              <a:latin typeface="Arial"/>
              <a:ea typeface="Arial"/>
              <a:cs typeface="Arial"/>
              <a:sym typeface="Arial"/>
            </a:endParaRPr>
          </a:p>
          <a:p>
            <a:pPr>
              <a:defRPr sz="1500">
                <a:solidFill>
                  <a:srgbClr val="2E3E4A"/>
                </a:solidFill>
                <a:latin typeface="Myriad Pro"/>
                <a:ea typeface="Myriad Pro"/>
                <a:cs typeface="Myriad Pro"/>
                <a:sym typeface="Myriad Pro"/>
              </a:defRPr>
            </a:pPr>
            <a:r>
              <a:t>Ohne die Bewertung der Daten durch den Energieverantwortlichen und Einleitung von Maßnahmen im Betrieb ist ein EDM wirkungslos.</a:t>
            </a:r>
            <a:endParaRPr>
              <a:latin typeface="Arial"/>
              <a:ea typeface="Arial"/>
              <a:cs typeface="Arial"/>
              <a:sym typeface="Arial"/>
            </a:endParaRPr>
          </a:p>
          <a:p>
            <a:pPr>
              <a:defRPr sz="1600">
                <a:solidFill>
                  <a:srgbClr val="455E6F"/>
                </a:solidFill>
                <a:latin typeface="Myriad Pro"/>
                <a:ea typeface="Myriad Pro"/>
                <a:cs typeface="Myriad Pro"/>
                <a:sym typeface="Myriad Pro"/>
              </a:defRPr>
            </a:pPr>
            <a:endParaRPr>
              <a:latin typeface="Arial"/>
              <a:ea typeface="Arial"/>
              <a:cs typeface="Arial"/>
              <a:sym typeface="Arial"/>
            </a:endParaRPr>
          </a:p>
        </p:txBody>
      </p:sp>
      <p:sp>
        <p:nvSpPr>
          <p:cNvPr id="66" name="Textfeld 17"/>
          <p:cNvSpPr txBox="1"/>
          <p:nvPr/>
        </p:nvSpPr>
        <p:spPr>
          <a:xfrm>
            <a:off x="3419983" y="2248586"/>
            <a:ext cx="3726169" cy="6800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buSzPct val="100000"/>
              <a:buChar char="▪"/>
              <a:defRPr sz="2000" b="1">
                <a:solidFill>
                  <a:schemeClr val="accent1"/>
                </a:solidFill>
                <a:latin typeface="Myriad Pro"/>
                <a:ea typeface="Myriad Pro"/>
                <a:cs typeface="Myriad Pro"/>
                <a:sym typeface="Myriad Pro"/>
              </a:defRPr>
            </a:lvl1pPr>
          </a:lstStyle>
          <a:p>
            <a:r>
              <a:rPr dirty="0"/>
              <a:t>Was ist es?</a:t>
            </a:r>
            <a:endParaRPr dirty="0">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el 1"/>
          <p:cNvSpPr txBox="1">
            <a:spLocks noGrp="1"/>
          </p:cNvSpPr>
          <p:nvPr>
            <p:ph type="title"/>
          </p:nvPr>
        </p:nvSpPr>
        <p:spPr>
          <a:prstGeom prst="rect">
            <a:avLst/>
          </a:prstGeom>
        </p:spPr>
        <p:txBody>
          <a:bodyPr/>
          <a:lstStyle>
            <a:lvl1pPr>
              <a:defRPr>
                <a:latin typeface="Myriad Pro"/>
                <a:ea typeface="Myriad Pro"/>
                <a:cs typeface="Myriad Pro"/>
                <a:sym typeface="Myriad Pro"/>
              </a:defRPr>
            </a:lvl1pPr>
          </a:lstStyle>
          <a:p>
            <a:r>
              <a:t>EnergieDatenManagement</a:t>
            </a:r>
          </a:p>
        </p:txBody>
      </p:sp>
      <p:sp>
        <p:nvSpPr>
          <p:cNvPr id="71" name="Inhaltsplatzhalter 1"/>
          <p:cNvSpPr txBox="1">
            <a:spLocks noGrp="1"/>
          </p:cNvSpPr>
          <p:nvPr>
            <p:ph type="body" sz="quarter" idx="1"/>
          </p:nvPr>
        </p:nvSpPr>
        <p:spPr>
          <a:xfrm>
            <a:off x="142840" y="878713"/>
            <a:ext cx="3890680" cy="2405389"/>
          </a:xfrm>
          <a:prstGeom prst="rect">
            <a:avLst/>
          </a:prstGeom>
        </p:spPr>
        <p:txBody>
          <a:bodyPr/>
          <a:lstStyle/>
          <a:p>
            <a:pPr marL="0" indent="177800">
              <a:buSzTx/>
              <a:buFont typeface="Wingdings"/>
              <a:buNone/>
              <a:defRPr sz="1600" b="1">
                <a:latin typeface="Myriad Pro"/>
                <a:ea typeface="Myriad Pro"/>
                <a:cs typeface="Myriad Pro"/>
                <a:sym typeface="Myriad Pro"/>
              </a:defRPr>
            </a:pPr>
            <a:r>
              <a:rPr dirty="0"/>
              <a:t>Durch Transparenz zur Energieeffizienz</a:t>
            </a:r>
          </a:p>
          <a:p>
            <a:pPr indent="-177800">
              <a:tabLst>
                <a:tab pos="266700" algn="l"/>
                <a:tab pos="355600" algn="l"/>
              </a:tabLst>
              <a:defRPr sz="1400">
                <a:latin typeface="Myriad Pro"/>
                <a:ea typeface="Myriad Pro"/>
                <a:cs typeface="Myriad Pro"/>
                <a:sym typeface="Myriad Pro"/>
              </a:defRPr>
            </a:pPr>
            <a:r>
              <a:rPr dirty="0"/>
              <a:t>Erkennen von Einsparpotential</a:t>
            </a:r>
          </a:p>
          <a:p>
            <a:pPr indent="-177800">
              <a:tabLst>
                <a:tab pos="266700" algn="l"/>
                <a:tab pos="355600" algn="l"/>
              </a:tabLst>
              <a:defRPr sz="1400">
                <a:latin typeface="Myriad Pro"/>
                <a:ea typeface="Myriad Pro"/>
                <a:cs typeface="Myriad Pro"/>
                <a:sym typeface="Myriad Pro"/>
              </a:defRPr>
            </a:pPr>
            <a:r>
              <a:rPr dirty="0"/>
              <a:t>Verbesserung Ihres</a:t>
            </a:r>
            <a:br>
              <a:rPr dirty="0"/>
            </a:br>
            <a:r>
              <a:rPr dirty="0"/>
              <a:t>Produktionsablaufs</a:t>
            </a:r>
          </a:p>
          <a:p>
            <a:pPr indent="-177800">
              <a:tabLst>
                <a:tab pos="266700" algn="l"/>
                <a:tab pos="355600" algn="l"/>
              </a:tabLst>
              <a:defRPr sz="1400">
                <a:latin typeface="Myriad Pro"/>
                <a:ea typeface="Myriad Pro"/>
                <a:cs typeface="Myriad Pro"/>
                <a:sym typeface="Myriad Pro"/>
              </a:defRPr>
            </a:pPr>
            <a:r>
              <a:rPr dirty="0"/>
              <a:t>Live Werte</a:t>
            </a:r>
          </a:p>
          <a:p>
            <a:pPr indent="-177800">
              <a:tabLst>
                <a:tab pos="266700" algn="l"/>
                <a:tab pos="355600" algn="l"/>
              </a:tabLst>
              <a:defRPr sz="1400">
                <a:latin typeface="Myriad Pro"/>
                <a:ea typeface="Myriad Pro"/>
                <a:cs typeface="Myriad Pro"/>
                <a:sym typeface="Myriad Pro"/>
              </a:defRPr>
            </a:pPr>
            <a:r>
              <a:rPr dirty="0"/>
              <a:t>Bildung von Energie-</a:t>
            </a:r>
            <a:br>
              <a:rPr dirty="0"/>
            </a:br>
            <a:r>
              <a:rPr dirty="0"/>
              <a:t>Leistungskennzahlen</a:t>
            </a:r>
          </a:p>
          <a:p>
            <a:pPr indent="-177800">
              <a:tabLst>
                <a:tab pos="266700" algn="l"/>
                <a:tab pos="355600" algn="l"/>
              </a:tabLst>
              <a:defRPr sz="1400">
                <a:latin typeface="Myriad Pro"/>
                <a:ea typeface="Myriad Pro"/>
                <a:cs typeface="Myriad Pro"/>
                <a:sym typeface="Myriad Pro"/>
              </a:defRPr>
            </a:pPr>
            <a:r>
              <a:rPr dirty="0"/>
              <a:t>Trendberechnung</a:t>
            </a:r>
          </a:p>
        </p:txBody>
      </p:sp>
      <p:sp>
        <p:nvSpPr>
          <p:cNvPr id="72" name="Inhaltsplatzhalter 1"/>
          <p:cNvSpPr txBox="1"/>
          <p:nvPr/>
        </p:nvSpPr>
        <p:spPr>
          <a:xfrm>
            <a:off x="6295242" y="901001"/>
            <a:ext cx="3890681" cy="18004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77800">
              <a:spcBef>
                <a:spcPts val="600"/>
              </a:spcBef>
              <a:tabLst>
                <a:tab pos="355600" algn="l"/>
              </a:tabLst>
              <a:defRPr sz="1600" b="1">
                <a:solidFill>
                  <a:srgbClr val="000000"/>
                </a:solidFill>
                <a:latin typeface="Myriad Pro"/>
                <a:ea typeface="Myriad Pro"/>
                <a:cs typeface="Myriad Pro"/>
                <a:sym typeface="Myriad Pro"/>
              </a:defRPr>
            </a:pPr>
            <a:r>
              <a:rPr dirty="0"/>
              <a:t>Energiebewusstes</a:t>
            </a:r>
            <a:br>
              <a:rPr dirty="0"/>
            </a:br>
            <a:r>
              <a:rPr dirty="0"/>
              <a:t> </a:t>
            </a:r>
            <a:r>
              <a:rPr lang="de-DE" dirty="0"/>
              <a:t> </a:t>
            </a:r>
            <a:r>
              <a:rPr lang="de-DE" dirty="0" smtClean="0"/>
              <a:t>  </a:t>
            </a:r>
            <a:r>
              <a:rPr dirty="0" smtClean="0"/>
              <a:t>Unternehmen</a:t>
            </a:r>
            <a:endParaRPr dirty="0"/>
          </a:p>
          <a:p>
            <a:pPr marL="355600" indent="-177800">
              <a:spcBef>
                <a:spcPts val="600"/>
              </a:spcBef>
              <a:buClr>
                <a:schemeClr val="accent1"/>
              </a:buClr>
              <a:buSzPct val="100000"/>
              <a:buChar char="▪"/>
              <a:tabLst>
                <a:tab pos="355600" algn="l"/>
              </a:tabLst>
              <a:defRPr sz="1400">
                <a:solidFill>
                  <a:srgbClr val="000000"/>
                </a:solidFill>
                <a:latin typeface="Myriad Pro"/>
                <a:ea typeface="Myriad Pro"/>
                <a:cs typeface="Myriad Pro"/>
                <a:sym typeface="Myriad Pro"/>
              </a:defRPr>
            </a:pPr>
            <a:r>
              <a:rPr dirty="0"/>
              <a:t>Etablierung eines umwelt-</a:t>
            </a:r>
            <a:br>
              <a:rPr dirty="0"/>
            </a:br>
            <a:r>
              <a:rPr dirty="0"/>
              <a:t>freundlichen Images</a:t>
            </a:r>
            <a:endParaRPr sz="2000" dirty="0">
              <a:latin typeface="Arial"/>
              <a:ea typeface="Arial"/>
              <a:cs typeface="Arial"/>
              <a:sym typeface="Arial"/>
            </a:endParaRPr>
          </a:p>
          <a:p>
            <a:pPr marL="355600" indent="-177800">
              <a:spcBef>
                <a:spcPts val="600"/>
              </a:spcBef>
              <a:buClr>
                <a:schemeClr val="accent1"/>
              </a:buClr>
              <a:buSzPct val="100000"/>
              <a:buChar char="▪"/>
              <a:tabLst>
                <a:tab pos="355600" algn="l"/>
              </a:tabLst>
              <a:defRPr sz="1400">
                <a:solidFill>
                  <a:srgbClr val="000000"/>
                </a:solidFill>
                <a:latin typeface="Myriad Pro"/>
                <a:ea typeface="Myriad Pro"/>
                <a:cs typeface="Myriad Pro"/>
                <a:sym typeface="Myriad Pro"/>
              </a:defRPr>
            </a:pPr>
            <a:r>
              <a:rPr dirty="0"/>
              <a:t>Stärkung des</a:t>
            </a:r>
            <a:br>
              <a:rPr dirty="0"/>
            </a:br>
            <a:r>
              <a:rPr dirty="0"/>
              <a:t>Innovations-Images</a:t>
            </a:r>
            <a:endParaRPr sz="2000" dirty="0">
              <a:latin typeface="Arial"/>
              <a:ea typeface="Arial"/>
              <a:cs typeface="Arial"/>
              <a:sym typeface="Arial"/>
            </a:endParaRPr>
          </a:p>
          <a:p>
            <a:pPr marL="355600" indent="-177800">
              <a:spcBef>
                <a:spcPts val="600"/>
              </a:spcBef>
              <a:buClr>
                <a:schemeClr val="accent1"/>
              </a:buClr>
              <a:buSzPct val="100000"/>
              <a:buChar char="▪"/>
              <a:tabLst>
                <a:tab pos="355600" algn="l"/>
              </a:tabLst>
              <a:defRPr sz="1400">
                <a:solidFill>
                  <a:srgbClr val="000000"/>
                </a:solidFill>
                <a:latin typeface="Myriad Pro"/>
                <a:ea typeface="Myriad Pro"/>
                <a:cs typeface="Myriad Pro"/>
                <a:sym typeface="Myriad Pro"/>
              </a:defRPr>
            </a:pPr>
            <a:r>
              <a:rPr dirty="0"/>
              <a:t>nachhaltige Prozesssicherheit</a:t>
            </a:r>
            <a:endParaRPr sz="2000" dirty="0">
              <a:latin typeface="Arial"/>
              <a:ea typeface="Arial"/>
              <a:cs typeface="Arial"/>
              <a:sym typeface="Arial"/>
            </a:endParaRPr>
          </a:p>
        </p:txBody>
      </p:sp>
      <p:sp>
        <p:nvSpPr>
          <p:cNvPr id="73" name="Inhaltsplatzhalter 1"/>
          <p:cNvSpPr txBox="1"/>
          <p:nvPr/>
        </p:nvSpPr>
        <p:spPr>
          <a:xfrm>
            <a:off x="134619" y="3577485"/>
            <a:ext cx="5007728" cy="1424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77800">
              <a:spcBef>
                <a:spcPts val="600"/>
              </a:spcBef>
              <a:tabLst>
                <a:tab pos="355600" algn="l"/>
              </a:tabLst>
              <a:defRPr sz="1600" b="1">
                <a:solidFill>
                  <a:srgbClr val="000000"/>
                </a:solidFill>
                <a:latin typeface="Myriad Pro"/>
                <a:ea typeface="Myriad Pro"/>
                <a:cs typeface="Myriad Pro"/>
                <a:sym typeface="Myriad Pro"/>
              </a:defRPr>
            </a:pPr>
            <a:r>
              <a:t>Energiekosten stets im Blick</a:t>
            </a:r>
          </a:p>
          <a:p>
            <a:pPr marL="355600" indent="-177800">
              <a:spcBef>
                <a:spcPts val="600"/>
              </a:spcBef>
              <a:buClr>
                <a:schemeClr val="accent1"/>
              </a:buClr>
              <a:buSzPct val="100000"/>
              <a:buChar char="▪"/>
              <a:tabLst>
                <a:tab pos="533400" algn="l"/>
              </a:tabLst>
              <a:defRPr sz="1400">
                <a:solidFill>
                  <a:srgbClr val="000000"/>
                </a:solidFill>
                <a:latin typeface="Myriad Pro"/>
                <a:ea typeface="Myriad Pro"/>
                <a:cs typeface="Myriad Pro"/>
                <a:sym typeface="Myriad Pro"/>
              </a:defRPr>
            </a:pPr>
            <a:r>
              <a:t>Steigerung Ihrer Wettbewerbsfähigkeit</a:t>
            </a:r>
            <a:endParaRPr sz="2000">
              <a:latin typeface="Arial"/>
              <a:ea typeface="Arial"/>
              <a:cs typeface="Arial"/>
              <a:sym typeface="Arial"/>
            </a:endParaRPr>
          </a:p>
          <a:p>
            <a:pPr marL="355600" indent="-177800">
              <a:spcBef>
                <a:spcPts val="600"/>
              </a:spcBef>
              <a:buClr>
                <a:schemeClr val="accent1"/>
              </a:buClr>
              <a:buSzPct val="100000"/>
              <a:buChar char="▪"/>
              <a:tabLst>
                <a:tab pos="533400" algn="l"/>
              </a:tabLst>
              <a:defRPr sz="1400">
                <a:solidFill>
                  <a:srgbClr val="000000"/>
                </a:solidFill>
                <a:latin typeface="Myriad Pro"/>
                <a:ea typeface="Myriad Pro"/>
                <a:cs typeface="Myriad Pro"/>
                <a:sym typeface="Myriad Pro"/>
              </a:defRPr>
            </a:pPr>
            <a:r>
              <a:t>nachhaltige Reduzierung Ihrer Energiemenge</a:t>
            </a:r>
            <a:endParaRPr sz="2000">
              <a:latin typeface="Arial"/>
              <a:ea typeface="Arial"/>
              <a:cs typeface="Arial"/>
              <a:sym typeface="Arial"/>
            </a:endParaRPr>
          </a:p>
          <a:p>
            <a:pPr marL="355600" indent="-177800">
              <a:spcBef>
                <a:spcPts val="600"/>
              </a:spcBef>
              <a:buClr>
                <a:schemeClr val="accent1"/>
              </a:buClr>
              <a:buSzPct val="100000"/>
              <a:buChar char="▪"/>
              <a:tabLst>
                <a:tab pos="355600" algn="l"/>
              </a:tabLst>
              <a:defRPr sz="1400">
                <a:solidFill>
                  <a:srgbClr val="000000"/>
                </a:solidFill>
                <a:latin typeface="Myriad Pro"/>
                <a:ea typeface="Myriad Pro"/>
                <a:cs typeface="Myriad Pro"/>
                <a:sym typeface="Myriad Pro"/>
              </a:defRPr>
            </a:pPr>
            <a:r>
              <a:t>Optimierung Ihres Energieliefervertrags</a:t>
            </a:r>
            <a:endParaRPr sz="2000">
              <a:latin typeface="Arial"/>
              <a:ea typeface="Arial"/>
              <a:cs typeface="Arial"/>
              <a:sym typeface="Arial"/>
            </a:endParaRPr>
          </a:p>
          <a:p>
            <a:pPr marL="355600" indent="-177800">
              <a:spcBef>
                <a:spcPts val="600"/>
              </a:spcBef>
              <a:buClr>
                <a:schemeClr val="accent1"/>
              </a:buClr>
              <a:buSzPct val="100000"/>
              <a:buChar char="▪"/>
              <a:tabLst>
                <a:tab pos="355600" algn="l"/>
              </a:tabLst>
              <a:defRPr sz="1400">
                <a:solidFill>
                  <a:srgbClr val="000000"/>
                </a:solidFill>
                <a:latin typeface="Myriad Pro"/>
                <a:ea typeface="Myriad Pro"/>
                <a:cs typeface="Myriad Pro"/>
                <a:sym typeface="Myriad Pro"/>
              </a:defRPr>
            </a:pPr>
            <a:r>
              <a:t>EEG Umlagen reduzieren durch ISO 50001</a:t>
            </a:r>
          </a:p>
        </p:txBody>
      </p:sp>
      <p:graphicFrame>
        <p:nvGraphicFramePr>
          <p:cNvPr id="74" name="Diagramm 34"/>
          <p:cNvGraphicFramePr/>
          <p:nvPr>
            <p:extLst>
              <p:ext uri="{D42A27DB-BD31-4B8C-83A1-F6EECF244321}">
                <p14:modId xmlns:p14="http://schemas.microsoft.com/office/powerpoint/2010/main" val="3038177040"/>
              </p:ext>
            </p:extLst>
          </p:nvPr>
        </p:nvGraphicFramePr>
        <p:xfrm>
          <a:off x="3010003" y="1169539"/>
          <a:ext cx="3063911" cy="3063910"/>
        </p:xfrm>
        <a:graphic>
          <a:graphicData uri="http://schemas.openxmlformats.org/drawingml/2006/chart">
            <c:chart xmlns:c="http://schemas.openxmlformats.org/drawingml/2006/chart" xmlns:r="http://schemas.openxmlformats.org/officeDocument/2006/relationships" r:id="rId3"/>
          </a:graphicData>
        </a:graphic>
      </p:graphicFrame>
      <p:sp>
        <p:nvSpPr>
          <p:cNvPr id="75" name="AutoShape 4"/>
          <p:cNvSpPr/>
          <p:nvPr/>
        </p:nvSpPr>
        <p:spPr>
          <a:xfrm>
            <a:off x="3939965" y="2036527"/>
            <a:ext cx="1305557" cy="1304741"/>
          </a:xfrm>
          <a:prstGeom prst="ellipse">
            <a:avLst/>
          </a:prstGeom>
          <a:solidFill>
            <a:srgbClr val="E31D3C"/>
          </a:solidFill>
          <a:ln w="25400">
            <a:solidFill>
              <a:schemeClr val="accent3">
                <a:lumOff val="44000"/>
              </a:schemeClr>
            </a:solidFill>
          </a:ln>
        </p:spPr>
        <p:txBody>
          <a:bodyPr lIns="45719" rIns="45719"/>
          <a:lstStyle/>
          <a:p>
            <a:pPr defTabSz="914400">
              <a:defRPr>
                <a:latin typeface="Arial"/>
                <a:ea typeface="Arial"/>
                <a:cs typeface="Arial"/>
                <a:sym typeface="Arial"/>
              </a:defRPr>
            </a:pPr>
            <a:endParaRPr/>
          </a:p>
        </p:txBody>
      </p:sp>
      <p:sp>
        <p:nvSpPr>
          <p:cNvPr id="76" name="Textfeld 6"/>
          <p:cNvSpPr txBox="1"/>
          <p:nvPr/>
        </p:nvSpPr>
        <p:spPr>
          <a:xfrm>
            <a:off x="4033520" y="2360137"/>
            <a:ext cx="467114" cy="546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b="1">
                <a:latin typeface="Myriad Pro"/>
                <a:ea typeface="Myriad Pro"/>
                <a:cs typeface="Myriad Pro"/>
                <a:sym typeface="Myriad Pro"/>
              </a:defRPr>
            </a:lvl1pPr>
          </a:lstStyle>
          <a:p>
            <a:r>
              <a:rPr dirty="0"/>
              <a:t>E</a:t>
            </a:r>
          </a:p>
        </p:txBody>
      </p:sp>
      <p:sp>
        <p:nvSpPr>
          <p:cNvPr id="77" name="Textfeld 7"/>
          <p:cNvSpPr txBox="1"/>
          <p:nvPr/>
        </p:nvSpPr>
        <p:spPr>
          <a:xfrm>
            <a:off x="4353640" y="2360137"/>
            <a:ext cx="500961" cy="546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b="1">
                <a:latin typeface="Myriad Pro"/>
                <a:ea typeface="Myriad Pro"/>
                <a:cs typeface="Myriad Pro"/>
                <a:sym typeface="Myriad Pro"/>
              </a:defRPr>
            </a:lvl1pPr>
          </a:lstStyle>
          <a:p>
            <a:r>
              <a:rPr dirty="0"/>
              <a:t>D</a:t>
            </a:r>
          </a:p>
        </p:txBody>
      </p:sp>
      <p:sp>
        <p:nvSpPr>
          <p:cNvPr id="78" name="Textfeld 8"/>
          <p:cNvSpPr txBox="1"/>
          <p:nvPr/>
        </p:nvSpPr>
        <p:spPr>
          <a:xfrm>
            <a:off x="4700411" y="2360137"/>
            <a:ext cx="500961" cy="546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b="1">
                <a:latin typeface="Myriad Pro"/>
                <a:ea typeface="Myriad Pro"/>
                <a:cs typeface="Myriad Pro"/>
                <a:sym typeface="Myriad Pro"/>
              </a:defRPr>
            </a:lvl1pPr>
          </a:lstStyle>
          <a:p>
            <a:r>
              <a:rPr dirty="0"/>
              <a:t>M</a:t>
            </a:r>
          </a:p>
        </p:txBody>
      </p:sp>
      <p:sp>
        <p:nvSpPr>
          <p:cNvPr id="79" name="Textfeld 38"/>
          <p:cNvSpPr txBox="1"/>
          <p:nvPr/>
        </p:nvSpPr>
        <p:spPr>
          <a:xfrm rot="3455294">
            <a:off x="4602101" y="2053624"/>
            <a:ext cx="1719210" cy="337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0000"/>
                </a:solidFill>
                <a:latin typeface="Myriad Pro"/>
                <a:ea typeface="Myriad Pro"/>
                <a:cs typeface="Myriad Pro"/>
                <a:sym typeface="Myriad Pro"/>
              </a:defRPr>
            </a:lvl1pPr>
          </a:lstStyle>
          <a:p>
            <a:r>
              <a:rPr dirty="0"/>
              <a:t>Image</a:t>
            </a:r>
          </a:p>
        </p:txBody>
      </p:sp>
      <p:sp>
        <p:nvSpPr>
          <p:cNvPr id="80" name="Textfeld 39"/>
          <p:cNvSpPr txBox="1"/>
          <p:nvPr/>
        </p:nvSpPr>
        <p:spPr>
          <a:xfrm>
            <a:off x="3771169" y="3341268"/>
            <a:ext cx="1713282" cy="629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0000"/>
                </a:solidFill>
                <a:latin typeface="Myriad Pro"/>
                <a:ea typeface="Myriad Pro"/>
                <a:cs typeface="Myriad Pro"/>
                <a:sym typeface="Myriad Pro"/>
              </a:defRPr>
            </a:lvl1pPr>
          </a:lstStyle>
          <a:p>
            <a:r>
              <a:rPr dirty="0"/>
              <a:t>Energiekosten Reduzieren</a:t>
            </a:r>
          </a:p>
        </p:txBody>
      </p:sp>
      <p:sp>
        <p:nvSpPr>
          <p:cNvPr id="81" name="Textfeld 40"/>
          <p:cNvSpPr txBox="1"/>
          <p:nvPr/>
        </p:nvSpPr>
        <p:spPr>
          <a:xfrm rot="18006304">
            <a:off x="2956779" y="2065649"/>
            <a:ext cx="1628776" cy="337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0000"/>
                </a:solidFill>
                <a:latin typeface="Myriad Pro"/>
                <a:ea typeface="Myriad Pro"/>
                <a:cs typeface="Myriad Pro"/>
                <a:sym typeface="Myriad Pro"/>
              </a:defRPr>
            </a:lvl1pPr>
          </a:lstStyle>
          <a:p>
            <a:r>
              <a:rPr dirty="0"/>
              <a:t>Transparenz</a:t>
            </a:r>
          </a:p>
        </p:txBody>
      </p:sp>
      <p:pic>
        <p:nvPicPr>
          <p:cNvPr id="82" name="WIN Logo 1000px.jpg" descr="WIN Logo 1000px.jpg"/>
          <p:cNvPicPr>
            <a:picLocks noChangeAspect="1"/>
          </p:cNvPicPr>
          <p:nvPr/>
        </p:nvPicPr>
        <p:blipFill>
          <a:blip r:embed="rId4">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5"/>
                                        </p:tgtEl>
                                        <p:attrNameLst>
                                          <p:attrName>style.visibility</p:attrName>
                                        </p:attrNameLst>
                                      </p:cBhvr>
                                      <p:to>
                                        <p:strVal val="visible"/>
                                      </p:to>
                                    </p:set>
                                    <p:animEffect transition="in" filter="dissolve">
                                      <p:cBhvr>
                                        <p:cTn id="7" dur="500"/>
                                        <p:tgtEl>
                                          <p:spTgt spid="75"/>
                                        </p:tgtEl>
                                      </p:cBhvr>
                                    </p:animEffect>
                                  </p:childTnLst>
                                </p:cTn>
                              </p:par>
                            </p:childTnLst>
                          </p:cTn>
                        </p:par>
                        <p:par>
                          <p:cTn id="8" fill="hold">
                            <p:stCondLst>
                              <p:cond delay="500"/>
                            </p:stCondLst>
                            <p:childTnLst>
                              <p:par>
                                <p:cTn id="9" presetID="9" presetClass="entr" presetSubtype="0" fill="hold" grpId="2" nodeType="afterEffect">
                                  <p:stCondLst>
                                    <p:cond delay="400"/>
                                  </p:stCondLst>
                                  <p:childTnLst>
                                    <p:set>
                                      <p:cBhvr>
                                        <p:cTn id="10" dur="1" fill="hold">
                                          <p:stCondLst>
                                            <p:cond delay="0"/>
                                          </p:stCondLst>
                                        </p:cTn>
                                        <p:tgtEl>
                                          <p:spTgt spid="74"/>
                                        </p:tgtEl>
                                        <p:attrNameLst>
                                          <p:attrName>style.visibility</p:attrName>
                                        </p:attrNameLst>
                                      </p:cBhvr>
                                      <p:to>
                                        <p:strVal val="visible"/>
                                      </p:to>
                                    </p:set>
                                    <p:animEffect transition="in" filter="dissolve">
                                      <p:cBhvr>
                                        <p:cTn id="11" dur="500"/>
                                        <p:tgtEl>
                                          <p:spTgt spid="74"/>
                                        </p:tgtEl>
                                      </p:cBhvr>
                                    </p:animEffect>
                                  </p:childTnLst>
                                </p:cTn>
                              </p:par>
                            </p:childTnLst>
                          </p:cTn>
                        </p:par>
                        <p:par>
                          <p:cTn id="12" fill="hold">
                            <p:stCondLst>
                              <p:cond delay="1400"/>
                            </p:stCondLst>
                            <p:childTnLst>
                              <p:par>
                                <p:cTn id="13" presetID="9" presetClass="entr" presetSubtype="0" fill="hold" grpId="3" nodeType="afterEffect">
                                  <p:stCondLst>
                                    <p:cond delay="300"/>
                                  </p:stCondLst>
                                  <p:childTnLst>
                                    <p:set>
                                      <p:cBhvr>
                                        <p:cTn id="14" dur="1" fill="hold">
                                          <p:stCondLst>
                                            <p:cond delay="0"/>
                                          </p:stCondLst>
                                        </p:cTn>
                                        <p:tgtEl>
                                          <p:spTgt spid="81"/>
                                        </p:tgtEl>
                                        <p:attrNameLst>
                                          <p:attrName>style.visibility</p:attrName>
                                        </p:attrNameLst>
                                      </p:cBhvr>
                                      <p:to>
                                        <p:strVal val="visible"/>
                                      </p:to>
                                    </p:set>
                                    <p:animEffect transition="in" filter="dissolve">
                                      <p:cBhvr>
                                        <p:cTn id="15" dur="500"/>
                                        <p:tgtEl>
                                          <p:spTgt spid="81"/>
                                        </p:tgtEl>
                                      </p:cBhvr>
                                    </p:animEffect>
                                  </p:childTnLst>
                                </p:cTn>
                              </p:par>
                            </p:childTnLst>
                          </p:cTn>
                        </p:par>
                        <p:par>
                          <p:cTn id="16" fill="hold">
                            <p:stCondLst>
                              <p:cond delay="2200"/>
                            </p:stCondLst>
                            <p:childTnLst>
                              <p:par>
                                <p:cTn id="17" presetID="9" presetClass="entr" fill="hold" grpId="4" nodeType="afterEffect">
                                  <p:stCondLst>
                                    <p:cond delay="300"/>
                                  </p:stCondLst>
                                  <p:iterate>
                                    <p:tmAbs val="0"/>
                                  </p:iterate>
                                  <p:childTnLst>
                                    <p:set>
                                      <p:cBhvr>
                                        <p:cTn id="18" fill="hold"/>
                                        <p:tgtEl>
                                          <p:spTgt spid="79"/>
                                        </p:tgtEl>
                                        <p:attrNameLst>
                                          <p:attrName>style.visibility</p:attrName>
                                        </p:attrNameLst>
                                      </p:cBhvr>
                                      <p:to>
                                        <p:strVal val="visible"/>
                                      </p:to>
                                    </p:set>
                                    <p:animEffect transition="in" filter="dissolve">
                                      <p:cBhvr>
                                        <p:cTn id="19" dur="500"/>
                                        <p:tgtEl>
                                          <p:spTgt spid="79"/>
                                        </p:tgtEl>
                                      </p:cBhvr>
                                    </p:animEffect>
                                  </p:childTnLst>
                                </p:cTn>
                              </p:par>
                            </p:childTnLst>
                          </p:cTn>
                        </p:par>
                        <p:par>
                          <p:cTn id="20" fill="hold">
                            <p:stCondLst>
                              <p:cond delay="3000"/>
                            </p:stCondLst>
                            <p:childTnLst>
                              <p:par>
                                <p:cTn id="21" presetID="9" presetClass="entr" fill="hold" grpId="5" nodeType="afterEffect">
                                  <p:stCondLst>
                                    <p:cond delay="300"/>
                                  </p:stCondLst>
                                  <p:iterate>
                                    <p:tmAbs val="0"/>
                                  </p:iterate>
                                  <p:childTnLst>
                                    <p:set>
                                      <p:cBhvr>
                                        <p:cTn id="22" fill="hold"/>
                                        <p:tgtEl>
                                          <p:spTgt spid="80"/>
                                        </p:tgtEl>
                                        <p:attrNameLst>
                                          <p:attrName>style.visibility</p:attrName>
                                        </p:attrNameLst>
                                      </p:cBhvr>
                                      <p:to>
                                        <p:strVal val="visible"/>
                                      </p:to>
                                    </p:set>
                                    <p:animEffect transition="in" filter="dissolve">
                                      <p:cBhvr>
                                        <p:cTn id="23" dur="500"/>
                                        <p:tgtEl>
                                          <p:spTgt spid="80"/>
                                        </p:tgtEl>
                                      </p:cBhvr>
                                    </p:animEffect>
                                  </p:childTnLst>
                                </p:cTn>
                              </p:par>
                            </p:childTnLst>
                          </p:cTn>
                        </p:par>
                        <p:par>
                          <p:cTn id="24" fill="hold">
                            <p:stCondLst>
                              <p:cond delay="3800"/>
                            </p:stCondLst>
                            <p:childTnLst>
                              <p:par>
                                <p:cTn id="25" presetID="2" presetClass="entr" presetSubtype="8" fill="hold" grpId="6" nodeType="afterEffect">
                                  <p:stCondLst>
                                    <p:cond delay="800"/>
                                  </p:stCondLst>
                                  <p:childTnLst>
                                    <p:set>
                                      <p:cBhvr>
                                        <p:cTn id="26" dur="1" fill="hold">
                                          <p:stCondLst>
                                            <p:cond delay="0"/>
                                          </p:stCondLst>
                                        </p:cTn>
                                        <p:tgtEl>
                                          <p:spTgt spid="71">
                                            <p:bg/>
                                          </p:spTgt>
                                        </p:tgtEl>
                                        <p:attrNameLst>
                                          <p:attrName>style.visibility</p:attrName>
                                        </p:attrNameLst>
                                      </p:cBhvr>
                                      <p:to>
                                        <p:strVal val="visible"/>
                                      </p:to>
                                    </p:set>
                                    <p:anim calcmode="lin" valueType="num">
                                      <p:cBhvr additive="base">
                                        <p:cTn id="27" dur="500" fill="hold"/>
                                        <p:tgtEl>
                                          <p:spTgt spid="71">
                                            <p:bg/>
                                          </p:spTgt>
                                        </p:tgtEl>
                                        <p:attrNameLst>
                                          <p:attrName>ppt_x</p:attrName>
                                        </p:attrNameLst>
                                      </p:cBhvr>
                                      <p:tavLst>
                                        <p:tav tm="0">
                                          <p:val>
                                            <p:strVal val="0-#ppt_w/2"/>
                                          </p:val>
                                        </p:tav>
                                        <p:tav tm="100000">
                                          <p:val>
                                            <p:strVal val="#ppt_x"/>
                                          </p:val>
                                        </p:tav>
                                      </p:tavLst>
                                    </p:anim>
                                    <p:anim calcmode="lin" valueType="num">
                                      <p:cBhvr additive="base">
                                        <p:cTn id="28" dur="500" fill="hold"/>
                                        <p:tgtEl>
                                          <p:spTgt spid="71">
                                            <p:bg/>
                                          </p:spTgt>
                                        </p:tgtEl>
                                        <p:attrNameLst>
                                          <p:attrName>ppt_y</p:attrName>
                                        </p:attrNameLst>
                                      </p:cBhvr>
                                      <p:tavLst>
                                        <p:tav tm="0">
                                          <p:val>
                                            <p:strVal val="#ppt_y"/>
                                          </p:val>
                                        </p:tav>
                                        <p:tav tm="100000">
                                          <p:val>
                                            <p:strVal val="#ppt_y"/>
                                          </p:val>
                                        </p:tav>
                                      </p:tavLst>
                                    </p:anim>
                                  </p:childTnLst>
                                </p:cTn>
                              </p:par>
                              <p:par>
                                <p:cTn id="29" presetID="9" presetClass="entr" presetSubtype="0" fill="hold" grpId="6" nodeType="withEffect">
                                  <p:stCondLst>
                                    <p:cond delay="800"/>
                                  </p:stCondLst>
                                  <p:childTnLst>
                                    <p:set>
                                      <p:cBhvr>
                                        <p:cTn id="30" dur="1" fill="hold">
                                          <p:stCondLst>
                                            <p:cond delay="0"/>
                                          </p:stCondLst>
                                        </p:cTn>
                                        <p:tgtEl>
                                          <p:spTgt spid="71">
                                            <p:txEl>
                                              <p:pRg st="0" end="0"/>
                                            </p:txEl>
                                          </p:spTgt>
                                        </p:tgtEl>
                                        <p:attrNameLst>
                                          <p:attrName>style.visibility</p:attrName>
                                        </p:attrNameLst>
                                      </p:cBhvr>
                                      <p:to>
                                        <p:strVal val="visible"/>
                                      </p:to>
                                    </p:set>
                                    <p:animEffect transition="in" filter="dissolve">
                                      <p:cBhvr>
                                        <p:cTn id="31" dur="500"/>
                                        <p:tgtEl>
                                          <p:spTgt spid="71">
                                            <p:txEl>
                                              <p:pRg st="0" end="0"/>
                                            </p:txEl>
                                          </p:spTgt>
                                        </p:tgtEl>
                                      </p:cBhvr>
                                    </p:animEffect>
                                  </p:childTnLst>
                                </p:cTn>
                              </p:par>
                            </p:childTnLst>
                          </p:cTn>
                        </p:par>
                        <p:par>
                          <p:cTn id="32" fill="hold">
                            <p:stCondLst>
                              <p:cond delay="5100"/>
                            </p:stCondLst>
                            <p:childTnLst>
                              <p:par>
                                <p:cTn id="33" presetID="2" presetClass="entr" presetSubtype="8" fill="hold" grpId="6" nodeType="afterEffect">
                                  <p:stCondLst>
                                    <p:cond delay="800"/>
                                  </p:stCondLst>
                                  <p:childTnLst>
                                    <p:set>
                                      <p:cBhvr>
                                        <p:cTn id="34" dur="1" fill="hold">
                                          <p:stCondLst>
                                            <p:cond delay="0"/>
                                          </p:stCondLst>
                                        </p:cTn>
                                        <p:tgtEl>
                                          <p:spTgt spid="71">
                                            <p:txEl>
                                              <p:pRg st="1" end="1"/>
                                            </p:txEl>
                                          </p:spTgt>
                                        </p:tgtEl>
                                        <p:attrNameLst>
                                          <p:attrName>style.visibility</p:attrName>
                                        </p:attrNameLst>
                                      </p:cBhvr>
                                      <p:to>
                                        <p:strVal val="visible"/>
                                      </p:to>
                                    </p:set>
                                    <p:anim calcmode="lin" valueType="num">
                                      <p:cBhvr additive="base">
                                        <p:cTn id="35" dur="500" fill="hold"/>
                                        <p:tgtEl>
                                          <p:spTgt spid="71">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1">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8" fill="hold" grpId="6" nodeType="withEffect">
                                  <p:stCondLst>
                                    <p:cond delay="800"/>
                                  </p:stCondLst>
                                  <p:childTnLst>
                                    <p:set>
                                      <p:cBhvr>
                                        <p:cTn id="38" dur="1" fill="hold">
                                          <p:stCondLst>
                                            <p:cond delay="0"/>
                                          </p:stCondLst>
                                        </p:cTn>
                                        <p:tgtEl>
                                          <p:spTgt spid="71">
                                            <p:txEl>
                                              <p:pRg st="2" end="2"/>
                                            </p:txEl>
                                          </p:spTgt>
                                        </p:tgtEl>
                                        <p:attrNameLst>
                                          <p:attrName>style.visibility</p:attrName>
                                        </p:attrNameLst>
                                      </p:cBhvr>
                                      <p:to>
                                        <p:strVal val="visible"/>
                                      </p:to>
                                    </p:set>
                                    <p:anim calcmode="lin" valueType="num">
                                      <p:cBhvr additive="base">
                                        <p:cTn id="39" dur="500" fill="hold"/>
                                        <p:tgtEl>
                                          <p:spTgt spid="71">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1">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8" fill="hold" grpId="6" nodeType="withEffect">
                                  <p:stCondLst>
                                    <p:cond delay="800"/>
                                  </p:stCondLst>
                                  <p:childTnLst>
                                    <p:set>
                                      <p:cBhvr>
                                        <p:cTn id="42" dur="1" fill="hold">
                                          <p:stCondLst>
                                            <p:cond delay="0"/>
                                          </p:stCondLst>
                                        </p:cTn>
                                        <p:tgtEl>
                                          <p:spTgt spid="71">
                                            <p:txEl>
                                              <p:pRg st="3" end="3"/>
                                            </p:txEl>
                                          </p:spTgt>
                                        </p:tgtEl>
                                        <p:attrNameLst>
                                          <p:attrName>style.visibility</p:attrName>
                                        </p:attrNameLst>
                                      </p:cBhvr>
                                      <p:to>
                                        <p:strVal val="visible"/>
                                      </p:to>
                                    </p:set>
                                    <p:anim calcmode="lin" valueType="num">
                                      <p:cBhvr additive="base">
                                        <p:cTn id="43" dur="500" fill="hold"/>
                                        <p:tgtEl>
                                          <p:spTgt spid="71">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1">
                                            <p:txEl>
                                              <p:pRg st="3" end="3"/>
                                            </p:txEl>
                                          </p:spTgt>
                                        </p:tgtEl>
                                        <p:attrNameLst>
                                          <p:attrName>ppt_y</p:attrName>
                                        </p:attrNameLst>
                                      </p:cBhvr>
                                      <p:tavLst>
                                        <p:tav tm="0">
                                          <p:val>
                                            <p:strVal val="#ppt_y"/>
                                          </p:val>
                                        </p:tav>
                                        <p:tav tm="100000">
                                          <p:val>
                                            <p:strVal val="#ppt_y"/>
                                          </p:val>
                                        </p:tav>
                                      </p:tavLst>
                                    </p:anim>
                                  </p:childTnLst>
                                </p:cTn>
                              </p:par>
                              <p:par>
                                <p:cTn id="45" presetID="2" presetClass="entr" presetSubtype="8" fill="hold" grpId="6" nodeType="withEffect">
                                  <p:stCondLst>
                                    <p:cond delay="800"/>
                                  </p:stCondLst>
                                  <p:childTnLst>
                                    <p:set>
                                      <p:cBhvr>
                                        <p:cTn id="46" dur="1" fill="hold">
                                          <p:stCondLst>
                                            <p:cond delay="0"/>
                                          </p:stCondLst>
                                        </p:cTn>
                                        <p:tgtEl>
                                          <p:spTgt spid="71">
                                            <p:txEl>
                                              <p:pRg st="4" end="4"/>
                                            </p:txEl>
                                          </p:spTgt>
                                        </p:tgtEl>
                                        <p:attrNameLst>
                                          <p:attrName>style.visibility</p:attrName>
                                        </p:attrNameLst>
                                      </p:cBhvr>
                                      <p:to>
                                        <p:strVal val="visible"/>
                                      </p:to>
                                    </p:set>
                                    <p:anim calcmode="lin" valueType="num">
                                      <p:cBhvr additive="base">
                                        <p:cTn id="47" dur="500" fill="hold"/>
                                        <p:tgtEl>
                                          <p:spTgt spid="71">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1">
                                            <p:txEl>
                                              <p:pRg st="4" end="4"/>
                                            </p:txEl>
                                          </p:spTgt>
                                        </p:tgtEl>
                                        <p:attrNameLst>
                                          <p:attrName>ppt_y</p:attrName>
                                        </p:attrNameLst>
                                      </p:cBhvr>
                                      <p:tavLst>
                                        <p:tav tm="0">
                                          <p:val>
                                            <p:strVal val="#ppt_y"/>
                                          </p:val>
                                        </p:tav>
                                        <p:tav tm="100000">
                                          <p:val>
                                            <p:strVal val="#ppt_y"/>
                                          </p:val>
                                        </p:tav>
                                      </p:tavLst>
                                    </p:anim>
                                  </p:childTnLst>
                                </p:cTn>
                              </p:par>
                              <p:par>
                                <p:cTn id="49" presetID="2" presetClass="entr" presetSubtype="8" fill="hold" grpId="6" nodeType="withEffect">
                                  <p:stCondLst>
                                    <p:cond delay="800"/>
                                  </p:stCondLst>
                                  <p:childTnLst>
                                    <p:set>
                                      <p:cBhvr>
                                        <p:cTn id="50" dur="1" fill="hold">
                                          <p:stCondLst>
                                            <p:cond delay="0"/>
                                          </p:stCondLst>
                                        </p:cTn>
                                        <p:tgtEl>
                                          <p:spTgt spid="71">
                                            <p:txEl>
                                              <p:pRg st="5" end="5"/>
                                            </p:txEl>
                                          </p:spTgt>
                                        </p:tgtEl>
                                        <p:attrNameLst>
                                          <p:attrName>style.visibility</p:attrName>
                                        </p:attrNameLst>
                                      </p:cBhvr>
                                      <p:to>
                                        <p:strVal val="visible"/>
                                      </p:to>
                                    </p:set>
                                    <p:anim calcmode="lin" valueType="num">
                                      <p:cBhvr additive="base">
                                        <p:cTn id="51" dur="500" fill="hold"/>
                                        <p:tgtEl>
                                          <p:spTgt spid="71">
                                            <p:txEl>
                                              <p:pRg st="5" end="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71">
                                            <p:txEl>
                                              <p:pRg st="5" end="5"/>
                                            </p:txEl>
                                          </p:spTgt>
                                        </p:tgtEl>
                                        <p:attrNameLst>
                                          <p:attrName>ppt_y</p:attrName>
                                        </p:attrNameLst>
                                      </p:cBhvr>
                                      <p:tavLst>
                                        <p:tav tm="0">
                                          <p:val>
                                            <p:strVal val="#ppt_y"/>
                                          </p:val>
                                        </p:tav>
                                        <p:tav tm="100000">
                                          <p:val>
                                            <p:strVal val="#ppt_y"/>
                                          </p:val>
                                        </p:tav>
                                      </p:tavLst>
                                    </p:anim>
                                  </p:childTnLst>
                                </p:cTn>
                              </p:par>
                            </p:childTnLst>
                          </p:cTn>
                        </p:par>
                        <p:par>
                          <p:cTn id="53" fill="hold">
                            <p:stCondLst>
                              <p:cond delay="6400"/>
                            </p:stCondLst>
                            <p:childTnLst>
                              <p:par>
                                <p:cTn id="54" presetID="1" presetClass="entr" presetSubtype="0" fill="hold" grpId="7" nodeType="afterEffect">
                                  <p:stCondLst>
                                    <p:cond delay="800"/>
                                  </p:stCondLst>
                                  <p:childTnLst>
                                    <p:set>
                                      <p:cBhvr>
                                        <p:cTn id="55" dur="1" fill="hold">
                                          <p:stCondLst>
                                            <p:cond delay="0"/>
                                          </p:stCondLst>
                                        </p:cTn>
                                        <p:tgtEl>
                                          <p:spTgt spid="72">
                                            <p:bg/>
                                          </p:spTgt>
                                        </p:tgtEl>
                                        <p:attrNameLst>
                                          <p:attrName>style.visibility</p:attrName>
                                        </p:attrNameLst>
                                      </p:cBhvr>
                                      <p:to>
                                        <p:strVal val="visible"/>
                                      </p:to>
                                    </p:set>
                                  </p:childTnLst>
                                </p:cTn>
                              </p:par>
                              <p:par>
                                <p:cTn id="56" presetID="9" presetClass="entr" presetSubtype="0" fill="hold" grpId="7" nodeType="withEffect">
                                  <p:stCondLst>
                                    <p:cond delay="800"/>
                                  </p:stCondLst>
                                  <p:iterate>
                                    <p:tmAbs val="0"/>
                                  </p:iterate>
                                  <p:childTnLst>
                                    <p:set>
                                      <p:cBhvr>
                                        <p:cTn id="57" fill="hold"/>
                                        <p:tgtEl>
                                          <p:spTgt spid="72">
                                            <p:txEl>
                                              <p:pRg st="0" end="0"/>
                                            </p:txEl>
                                          </p:spTgt>
                                        </p:tgtEl>
                                        <p:attrNameLst>
                                          <p:attrName>style.visibility</p:attrName>
                                        </p:attrNameLst>
                                      </p:cBhvr>
                                      <p:to>
                                        <p:strVal val="visible"/>
                                      </p:to>
                                    </p:set>
                                    <p:animEffect transition="in" filter="dissolve">
                                      <p:cBhvr>
                                        <p:cTn id="58" dur="1000"/>
                                        <p:tgtEl>
                                          <p:spTgt spid="72">
                                            <p:txEl>
                                              <p:pRg st="0" end="0"/>
                                            </p:txEl>
                                          </p:spTgt>
                                        </p:tgtEl>
                                      </p:cBhvr>
                                    </p:animEffect>
                                  </p:childTnLst>
                                </p:cTn>
                              </p:par>
                            </p:childTnLst>
                          </p:cTn>
                        </p:par>
                        <p:par>
                          <p:cTn id="59" fill="hold">
                            <p:stCondLst>
                              <p:cond delay="8200"/>
                            </p:stCondLst>
                            <p:childTnLst>
                              <p:par>
                                <p:cTn id="60" presetID="2" presetClass="entr" presetSubtype="2" fill="hold" grpId="7" nodeType="afterEffect">
                                  <p:stCondLst>
                                    <p:cond delay="800"/>
                                  </p:stCondLst>
                                  <p:childTnLst>
                                    <p:set>
                                      <p:cBhvr>
                                        <p:cTn id="61" dur="1" fill="hold">
                                          <p:stCondLst>
                                            <p:cond delay="0"/>
                                          </p:stCondLst>
                                        </p:cTn>
                                        <p:tgtEl>
                                          <p:spTgt spid="72">
                                            <p:txEl>
                                              <p:pRg st="1" end="1"/>
                                            </p:txEl>
                                          </p:spTgt>
                                        </p:tgtEl>
                                        <p:attrNameLst>
                                          <p:attrName>style.visibility</p:attrName>
                                        </p:attrNameLst>
                                      </p:cBhvr>
                                      <p:to>
                                        <p:strVal val="visible"/>
                                      </p:to>
                                    </p:set>
                                    <p:anim calcmode="lin" valueType="num">
                                      <p:cBhvr additive="base">
                                        <p:cTn id="62" dur="500" fill="hold"/>
                                        <p:tgtEl>
                                          <p:spTgt spid="72">
                                            <p:txEl>
                                              <p:pRg st="1" end="1"/>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72">
                                            <p:txEl>
                                              <p:pRg st="1" end="1"/>
                                            </p:txEl>
                                          </p:spTgt>
                                        </p:tgtEl>
                                        <p:attrNameLst>
                                          <p:attrName>ppt_y</p:attrName>
                                        </p:attrNameLst>
                                      </p:cBhvr>
                                      <p:tavLst>
                                        <p:tav tm="0">
                                          <p:val>
                                            <p:strVal val="#ppt_y"/>
                                          </p:val>
                                        </p:tav>
                                        <p:tav tm="100000">
                                          <p:val>
                                            <p:strVal val="#ppt_y"/>
                                          </p:val>
                                        </p:tav>
                                      </p:tavLst>
                                    </p:anim>
                                  </p:childTnLst>
                                </p:cTn>
                              </p:par>
                              <p:par>
                                <p:cTn id="64" presetID="2" presetClass="entr" presetSubtype="2" fill="hold" grpId="7" nodeType="withEffect">
                                  <p:stCondLst>
                                    <p:cond delay="800"/>
                                  </p:stCondLst>
                                  <p:childTnLst>
                                    <p:set>
                                      <p:cBhvr>
                                        <p:cTn id="65" dur="1" fill="hold">
                                          <p:stCondLst>
                                            <p:cond delay="0"/>
                                          </p:stCondLst>
                                        </p:cTn>
                                        <p:tgtEl>
                                          <p:spTgt spid="72">
                                            <p:txEl>
                                              <p:pRg st="2" end="2"/>
                                            </p:txEl>
                                          </p:spTgt>
                                        </p:tgtEl>
                                        <p:attrNameLst>
                                          <p:attrName>style.visibility</p:attrName>
                                        </p:attrNameLst>
                                      </p:cBhvr>
                                      <p:to>
                                        <p:strVal val="visible"/>
                                      </p:to>
                                    </p:set>
                                    <p:anim calcmode="lin" valueType="num">
                                      <p:cBhvr additive="base">
                                        <p:cTn id="66" dur="500" fill="hold"/>
                                        <p:tgtEl>
                                          <p:spTgt spid="72">
                                            <p:txEl>
                                              <p:pRg st="2" end="2"/>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72">
                                            <p:txEl>
                                              <p:pRg st="2" end="2"/>
                                            </p:txEl>
                                          </p:spTgt>
                                        </p:tgtEl>
                                        <p:attrNameLst>
                                          <p:attrName>ppt_y</p:attrName>
                                        </p:attrNameLst>
                                      </p:cBhvr>
                                      <p:tavLst>
                                        <p:tav tm="0">
                                          <p:val>
                                            <p:strVal val="#ppt_y"/>
                                          </p:val>
                                        </p:tav>
                                        <p:tav tm="100000">
                                          <p:val>
                                            <p:strVal val="#ppt_y"/>
                                          </p:val>
                                        </p:tav>
                                      </p:tavLst>
                                    </p:anim>
                                  </p:childTnLst>
                                </p:cTn>
                              </p:par>
                              <p:par>
                                <p:cTn id="68" presetID="2" presetClass="entr" presetSubtype="2" fill="hold" grpId="7" nodeType="withEffect">
                                  <p:stCondLst>
                                    <p:cond delay="800"/>
                                  </p:stCondLst>
                                  <p:childTnLst>
                                    <p:set>
                                      <p:cBhvr>
                                        <p:cTn id="69" dur="1" fill="hold">
                                          <p:stCondLst>
                                            <p:cond delay="0"/>
                                          </p:stCondLst>
                                        </p:cTn>
                                        <p:tgtEl>
                                          <p:spTgt spid="72">
                                            <p:txEl>
                                              <p:pRg st="3" end="3"/>
                                            </p:txEl>
                                          </p:spTgt>
                                        </p:tgtEl>
                                        <p:attrNameLst>
                                          <p:attrName>style.visibility</p:attrName>
                                        </p:attrNameLst>
                                      </p:cBhvr>
                                      <p:to>
                                        <p:strVal val="visible"/>
                                      </p:to>
                                    </p:set>
                                    <p:anim calcmode="lin" valueType="num">
                                      <p:cBhvr additive="base">
                                        <p:cTn id="70" dur="500" fill="hold"/>
                                        <p:tgtEl>
                                          <p:spTgt spid="72">
                                            <p:txEl>
                                              <p:pRg st="3" end="3"/>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72">
                                            <p:txEl>
                                              <p:pRg st="3" end="3"/>
                                            </p:txEl>
                                          </p:spTgt>
                                        </p:tgtEl>
                                        <p:attrNameLst>
                                          <p:attrName>ppt_y</p:attrName>
                                        </p:attrNameLst>
                                      </p:cBhvr>
                                      <p:tavLst>
                                        <p:tav tm="0">
                                          <p:val>
                                            <p:strVal val="#ppt_y"/>
                                          </p:val>
                                        </p:tav>
                                        <p:tav tm="100000">
                                          <p:val>
                                            <p:strVal val="#ppt_y"/>
                                          </p:val>
                                        </p:tav>
                                      </p:tavLst>
                                    </p:anim>
                                  </p:childTnLst>
                                </p:cTn>
                              </p:par>
                            </p:childTnLst>
                          </p:cTn>
                        </p:par>
                        <p:par>
                          <p:cTn id="72" fill="hold">
                            <p:stCondLst>
                              <p:cond delay="9500"/>
                            </p:stCondLst>
                            <p:childTnLst>
                              <p:par>
                                <p:cTn id="73" presetID="1" presetClass="entr" presetSubtype="0" fill="hold" grpId="8" nodeType="afterEffect">
                                  <p:stCondLst>
                                    <p:cond delay="700"/>
                                  </p:stCondLst>
                                  <p:childTnLst>
                                    <p:set>
                                      <p:cBhvr>
                                        <p:cTn id="74" dur="1" fill="hold">
                                          <p:stCondLst>
                                            <p:cond delay="0"/>
                                          </p:stCondLst>
                                        </p:cTn>
                                        <p:tgtEl>
                                          <p:spTgt spid="73">
                                            <p:bg/>
                                          </p:spTgt>
                                        </p:tgtEl>
                                        <p:attrNameLst>
                                          <p:attrName>style.visibility</p:attrName>
                                        </p:attrNameLst>
                                      </p:cBhvr>
                                      <p:to>
                                        <p:strVal val="visible"/>
                                      </p:to>
                                    </p:set>
                                  </p:childTnLst>
                                </p:cTn>
                              </p:par>
                              <p:par>
                                <p:cTn id="75" presetID="1" presetClass="entr" presetSubtype="0" fill="hold" grpId="8" nodeType="withEffect">
                                  <p:stCondLst>
                                    <p:cond delay="700"/>
                                  </p:stCondLst>
                                  <p:childTnLst>
                                    <p:set>
                                      <p:cBhvr>
                                        <p:cTn id="76" dur="1" fill="hold">
                                          <p:stCondLst>
                                            <p:cond delay="0"/>
                                          </p:stCondLst>
                                        </p:cTn>
                                        <p:tgtEl>
                                          <p:spTgt spid="73">
                                            <p:txEl>
                                              <p:pRg st="0" end="0"/>
                                            </p:txEl>
                                          </p:spTgt>
                                        </p:tgtEl>
                                        <p:attrNameLst>
                                          <p:attrName>style.visibility</p:attrName>
                                        </p:attrNameLst>
                                      </p:cBhvr>
                                      <p:to>
                                        <p:strVal val="visible"/>
                                      </p:to>
                                    </p:set>
                                  </p:childTnLst>
                                </p:cTn>
                              </p:par>
                            </p:childTnLst>
                          </p:cTn>
                        </p:par>
                        <p:par>
                          <p:cTn id="77" fill="hold">
                            <p:stCondLst>
                              <p:cond delay="10200"/>
                            </p:stCondLst>
                            <p:childTnLst>
                              <p:par>
                                <p:cTn id="78" presetID="2" presetClass="entr" presetSubtype="8" fill="hold" grpId="8" nodeType="afterEffect">
                                  <p:stCondLst>
                                    <p:cond delay="700"/>
                                  </p:stCondLst>
                                  <p:childTnLst>
                                    <p:set>
                                      <p:cBhvr>
                                        <p:cTn id="79" dur="1" fill="hold">
                                          <p:stCondLst>
                                            <p:cond delay="0"/>
                                          </p:stCondLst>
                                        </p:cTn>
                                        <p:tgtEl>
                                          <p:spTgt spid="73">
                                            <p:txEl>
                                              <p:pRg st="1" end="1"/>
                                            </p:txEl>
                                          </p:spTgt>
                                        </p:tgtEl>
                                        <p:attrNameLst>
                                          <p:attrName>style.visibility</p:attrName>
                                        </p:attrNameLst>
                                      </p:cBhvr>
                                      <p:to>
                                        <p:strVal val="visible"/>
                                      </p:to>
                                    </p:set>
                                    <p:anim calcmode="lin" valueType="num">
                                      <p:cBhvr additive="base">
                                        <p:cTn id="80"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73">
                                            <p:txEl>
                                              <p:pRg st="1" end="1"/>
                                            </p:txEl>
                                          </p:spTgt>
                                        </p:tgtEl>
                                        <p:attrNameLst>
                                          <p:attrName>ppt_y</p:attrName>
                                        </p:attrNameLst>
                                      </p:cBhvr>
                                      <p:tavLst>
                                        <p:tav tm="0">
                                          <p:val>
                                            <p:strVal val="#ppt_y"/>
                                          </p:val>
                                        </p:tav>
                                        <p:tav tm="100000">
                                          <p:val>
                                            <p:strVal val="#ppt_y"/>
                                          </p:val>
                                        </p:tav>
                                      </p:tavLst>
                                    </p:anim>
                                  </p:childTnLst>
                                </p:cTn>
                              </p:par>
                              <p:par>
                                <p:cTn id="82" presetID="2" presetClass="entr" presetSubtype="8" fill="hold" grpId="8" nodeType="withEffect">
                                  <p:stCondLst>
                                    <p:cond delay="700"/>
                                  </p:stCondLst>
                                  <p:childTnLst>
                                    <p:set>
                                      <p:cBhvr>
                                        <p:cTn id="83" dur="1" fill="hold">
                                          <p:stCondLst>
                                            <p:cond delay="0"/>
                                          </p:stCondLst>
                                        </p:cTn>
                                        <p:tgtEl>
                                          <p:spTgt spid="73">
                                            <p:txEl>
                                              <p:pRg st="2" end="2"/>
                                            </p:txEl>
                                          </p:spTgt>
                                        </p:tgtEl>
                                        <p:attrNameLst>
                                          <p:attrName>style.visibility</p:attrName>
                                        </p:attrNameLst>
                                      </p:cBhvr>
                                      <p:to>
                                        <p:strVal val="visible"/>
                                      </p:to>
                                    </p:set>
                                    <p:anim calcmode="lin" valueType="num">
                                      <p:cBhvr additive="base">
                                        <p:cTn id="84"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73">
                                            <p:txEl>
                                              <p:pRg st="2" end="2"/>
                                            </p:txEl>
                                          </p:spTgt>
                                        </p:tgtEl>
                                        <p:attrNameLst>
                                          <p:attrName>ppt_y</p:attrName>
                                        </p:attrNameLst>
                                      </p:cBhvr>
                                      <p:tavLst>
                                        <p:tav tm="0">
                                          <p:val>
                                            <p:strVal val="#ppt_y"/>
                                          </p:val>
                                        </p:tav>
                                        <p:tav tm="100000">
                                          <p:val>
                                            <p:strVal val="#ppt_y"/>
                                          </p:val>
                                        </p:tav>
                                      </p:tavLst>
                                    </p:anim>
                                  </p:childTnLst>
                                </p:cTn>
                              </p:par>
                              <p:par>
                                <p:cTn id="86" presetID="2" presetClass="entr" presetSubtype="8" fill="hold" grpId="8" nodeType="withEffect">
                                  <p:stCondLst>
                                    <p:cond delay="700"/>
                                  </p:stCondLst>
                                  <p:childTnLst>
                                    <p:set>
                                      <p:cBhvr>
                                        <p:cTn id="87" dur="1" fill="hold">
                                          <p:stCondLst>
                                            <p:cond delay="0"/>
                                          </p:stCondLst>
                                        </p:cTn>
                                        <p:tgtEl>
                                          <p:spTgt spid="73">
                                            <p:txEl>
                                              <p:pRg st="3" end="3"/>
                                            </p:txEl>
                                          </p:spTgt>
                                        </p:tgtEl>
                                        <p:attrNameLst>
                                          <p:attrName>style.visibility</p:attrName>
                                        </p:attrNameLst>
                                      </p:cBhvr>
                                      <p:to>
                                        <p:strVal val="visible"/>
                                      </p:to>
                                    </p:set>
                                    <p:anim calcmode="lin" valueType="num">
                                      <p:cBhvr additive="base">
                                        <p:cTn id="88" dur="500" fill="hold"/>
                                        <p:tgtEl>
                                          <p:spTgt spid="73">
                                            <p:txEl>
                                              <p:pRg st="3" end="3"/>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73">
                                            <p:txEl>
                                              <p:pRg st="3" end="3"/>
                                            </p:txEl>
                                          </p:spTgt>
                                        </p:tgtEl>
                                        <p:attrNameLst>
                                          <p:attrName>ppt_y</p:attrName>
                                        </p:attrNameLst>
                                      </p:cBhvr>
                                      <p:tavLst>
                                        <p:tav tm="0">
                                          <p:val>
                                            <p:strVal val="#ppt_y"/>
                                          </p:val>
                                        </p:tav>
                                        <p:tav tm="100000">
                                          <p:val>
                                            <p:strVal val="#ppt_y"/>
                                          </p:val>
                                        </p:tav>
                                      </p:tavLst>
                                    </p:anim>
                                  </p:childTnLst>
                                </p:cTn>
                              </p:par>
                              <p:par>
                                <p:cTn id="90" presetID="2" presetClass="entr" presetSubtype="8" fill="hold" grpId="8" nodeType="withEffect">
                                  <p:stCondLst>
                                    <p:cond delay="700"/>
                                  </p:stCondLst>
                                  <p:childTnLst>
                                    <p:set>
                                      <p:cBhvr>
                                        <p:cTn id="91" dur="1" fill="hold">
                                          <p:stCondLst>
                                            <p:cond delay="0"/>
                                          </p:stCondLst>
                                        </p:cTn>
                                        <p:tgtEl>
                                          <p:spTgt spid="73">
                                            <p:txEl>
                                              <p:pRg st="4" end="4"/>
                                            </p:txEl>
                                          </p:spTgt>
                                        </p:tgtEl>
                                        <p:attrNameLst>
                                          <p:attrName>style.visibility</p:attrName>
                                        </p:attrNameLst>
                                      </p:cBhvr>
                                      <p:to>
                                        <p:strVal val="visible"/>
                                      </p:to>
                                    </p:set>
                                    <p:anim calcmode="lin" valueType="num">
                                      <p:cBhvr additive="base">
                                        <p:cTn id="92" dur="500" fill="hold"/>
                                        <p:tgtEl>
                                          <p:spTgt spid="73">
                                            <p:txEl>
                                              <p:pRg st="4" end="4"/>
                                            </p:txEl>
                                          </p:spTgt>
                                        </p:tgtEl>
                                        <p:attrNameLst>
                                          <p:attrName>ppt_x</p:attrName>
                                        </p:attrNameLst>
                                      </p:cBhvr>
                                      <p:tavLst>
                                        <p:tav tm="0">
                                          <p:val>
                                            <p:strVal val="0-#ppt_w/2"/>
                                          </p:val>
                                        </p:tav>
                                        <p:tav tm="100000">
                                          <p:val>
                                            <p:strVal val="#ppt_x"/>
                                          </p:val>
                                        </p:tav>
                                      </p:tavLst>
                                    </p:anim>
                                    <p:anim calcmode="lin" valueType="num">
                                      <p:cBhvr additive="base">
                                        <p:cTn id="93" dur="500" fill="hold"/>
                                        <p:tgtEl>
                                          <p:spTgt spid="7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6" build="p" bldLvl="5" animBg="1" advAuto="0"/>
      <p:bldP spid="72" grpId="7" build="p" bldLvl="5" animBg="1" advAuto="0"/>
      <p:bldP spid="73" grpId="8" build="p" bldLvl="5" animBg="1" advAuto="0"/>
      <p:bldP spid="74" grpId="2" animBg="1" advAuto="0"/>
      <p:bldP spid="75" grpId="1" animBg="1" advAuto="0"/>
      <p:bldP spid="79" grpId="4" animBg="1" advAuto="0"/>
      <p:bldP spid="80" grpId="5" animBg="1" advAuto="0"/>
      <p:bldP spid="81"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feld 4"/>
          <p:cNvSpPr txBox="1"/>
          <p:nvPr/>
        </p:nvSpPr>
        <p:spPr>
          <a:xfrm>
            <a:off x="0" y="904815"/>
            <a:ext cx="9144000" cy="546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b="1">
                <a:latin typeface="Myriad Pro"/>
                <a:ea typeface="Myriad Pro"/>
                <a:cs typeface="Myriad Pro"/>
                <a:sym typeface="Myriad Pro"/>
              </a:defRPr>
            </a:lvl1pPr>
          </a:lstStyle>
          <a:p>
            <a:r>
              <a:t>Das  System</a:t>
            </a:r>
          </a:p>
        </p:txBody>
      </p:sp>
      <p:pic>
        <p:nvPicPr>
          <p:cNvPr id="87" name="WIN Logo 1000px.jpg" descr="WIN Logo 1000px.jpg"/>
          <p:cNvPicPr>
            <a:picLocks noChangeAspect="1"/>
          </p:cNvPicPr>
          <p:nvPr/>
        </p:nvPicPr>
        <p:blipFill>
          <a:blip r:embed="rId3">
            <a:extLst/>
          </a:blip>
          <a:stretch>
            <a:fillRect/>
          </a:stretch>
        </p:blipFill>
        <p:spPr>
          <a:xfrm>
            <a:off x="7049603" y="4325470"/>
            <a:ext cx="1823393" cy="596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100" advClick="0" advTm="3000">
        <p:cut/>
      </p:transition>
    </mc:Choice>
    <mc:Fallback>
      <p:transition xmlns:p14="http://schemas.microsoft.com/office/powerpoint/2010/main" advClick="0" advTm="3000">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3" descr="Picture 3"/>
          <p:cNvPicPr>
            <a:picLocks noChangeAspect="1"/>
          </p:cNvPicPr>
          <p:nvPr/>
        </p:nvPicPr>
        <p:blipFill>
          <a:blip r:embed="rId3">
            <a:extLst/>
          </a:blip>
          <a:stretch>
            <a:fillRect/>
          </a:stretch>
        </p:blipFill>
        <p:spPr>
          <a:xfrm>
            <a:off x="5261212" y="801636"/>
            <a:ext cx="3879617" cy="4232386"/>
          </a:xfrm>
          <a:prstGeom prst="rect">
            <a:avLst/>
          </a:prstGeom>
          <a:ln w="12700">
            <a:miter lim="400000"/>
          </a:ln>
        </p:spPr>
      </p:pic>
      <p:sp>
        <p:nvSpPr>
          <p:cNvPr id="92" name="Titel 3"/>
          <p:cNvSpPr txBox="1">
            <a:spLocks noGrp="1"/>
          </p:cNvSpPr>
          <p:nvPr>
            <p:ph type="title"/>
          </p:nvPr>
        </p:nvSpPr>
        <p:spPr>
          <a:xfrm>
            <a:off x="239697" y="133537"/>
            <a:ext cx="8489365" cy="485776"/>
          </a:xfrm>
          <a:prstGeom prst="rect">
            <a:avLst/>
          </a:prstGeom>
        </p:spPr>
        <p:txBody>
          <a:bodyPr/>
          <a:lstStyle>
            <a:lvl1pPr>
              <a:defRPr sz="2400">
                <a:latin typeface="Myriad Pro"/>
                <a:ea typeface="Myriad Pro"/>
                <a:cs typeface="Myriad Pro"/>
                <a:sym typeface="Myriad Pro"/>
              </a:defRPr>
            </a:lvl1pPr>
          </a:lstStyle>
          <a:p>
            <a:r>
              <a:rPr dirty="0"/>
              <a:t>Was macht das System so zuverlässig und sicher?</a:t>
            </a:r>
          </a:p>
        </p:txBody>
      </p:sp>
      <p:sp>
        <p:nvSpPr>
          <p:cNvPr id="93" name="Inhaltsplatzhalter 1"/>
          <p:cNvSpPr txBox="1"/>
          <p:nvPr/>
        </p:nvSpPr>
        <p:spPr>
          <a:xfrm>
            <a:off x="431799" y="887855"/>
            <a:ext cx="5517653" cy="5505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Dreifach redundanter Hardwareaufbau</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b="1">
                <a:solidFill>
                  <a:srgbClr val="000000"/>
                </a:solidFill>
                <a:latin typeface="Myriad Pro"/>
                <a:ea typeface="Myriad Pro"/>
                <a:cs typeface="Myriad Pro"/>
                <a:sym typeface="Myriad Pro"/>
              </a:defRPr>
            </a:pPr>
            <a:r>
              <a:rPr dirty="0"/>
              <a:t>visual energy </a:t>
            </a:r>
            <a:r>
              <a:rPr b="0" dirty="0"/>
              <a:t>erfasst nicht nur Messwerte, sondern </a:t>
            </a:r>
            <a:r>
              <a:rPr dirty="0"/>
              <a:t>plausibilisiert</a:t>
            </a:r>
            <a:r>
              <a:rPr b="0" dirty="0"/>
              <a:t> diese </a:t>
            </a:r>
            <a:r>
              <a:rPr dirty="0"/>
              <a:t>automatisch</a:t>
            </a:r>
            <a:r>
              <a:rPr b="0" dirty="0"/>
              <a:t> über die abgebildete Versorgungsstruktur.</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a:solidFill>
                  <a:srgbClr val="000000"/>
                </a:solidFill>
                <a:latin typeface="Myriad Pro"/>
                <a:ea typeface="Myriad Pro"/>
                <a:cs typeface="Myriad Pro"/>
                <a:sym typeface="Myriad Pro"/>
              </a:defRPr>
            </a:pPr>
            <a:r>
              <a:rPr dirty="0"/>
              <a:t>visual energy verhindert über die </a:t>
            </a:r>
            <a:r>
              <a:rPr b="1" dirty="0"/>
              <a:t>OBIS-Kennzeichnung</a:t>
            </a:r>
            <a:r>
              <a:rPr dirty="0"/>
              <a:t> </a:t>
            </a:r>
            <a:r>
              <a:rPr i="1" dirty="0"/>
              <a:t>(nach BDEW) </a:t>
            </a:r>
            <a:r>
              <a:rPr dirty="0"/>
              <a:t>zuverlässig die Vermengung falscher Messgrößen und Energieﬂussrichtungen. </a:t>
            </a:r>
            <a:endParaRPr sz="2000" dirty="0">
              <a:latin typeface="Arial"/>
              <a:ea typeface="Arial"/>
              <a:cs typeface="Arial"/>
              <a:sym typeface="Arial"/>
            </a:endParaRPr>
          </a:p>
          <a:p>
            <a:pPr marL="355600" indent="-355600">
              <a:spcBef>
                <a:spcPts val="600"/>
              </a:spcBef>
              <a:buClr>
                <a:schemeClr val="accent1"/>
              </a:buClr>
              <a:buSzPct val="100000"/>
              <a:buChar char="▪"/>
              <a:tabLst>
                <a:tab pos="355600" algn="l"/>
              </a:tabLst>
              <a:defRPr sz="1600">
                <a:solidFill>
                  <a:srgbClr val="000000"/>
                </a:solidFill>
                <a:latin typeface="Myriad Pro"/>
                <a:ea typeface="Myriad Pro"/>
                <a:cs typeface="Myriad Pro"/>
                <a:sym typeface="Myriad Pro"/>
              </a:defRPr>
            </a:pPr>
            <a:r>
              <a:rPr dirty="0"/>
              <a:t>Profitieren Sie von der </a:t>
            </a:r>
            <a:r>
              <a:rPr b="1" dirty="0"/>
              <a:t>Lastprofilerfassung</a:t>
            </a:r>
            <a:r>
              <a:rPr dirty="0"/>
              <a:t> mit automatischer </a:t>
            </a:r>
            <a:r>
              <a:rPr b="1" dirty="0"/>
              <a:t>Statuskennzeichnung,</a:t>
            </a:r>
            <a:r>
              <a:rPr dirty="0"/>
              <a:t> gemäß </a:t>
            </a:r>
            <a:r>
              <a:rPr i="1" dirty="0"/>
              <a:t>BDEW Metering-Code </a:t>
            </a:r>
            <a:r>
              <a:rPr dirty="0"/>
              <a:t>und </a:t>
            </a:r>
            <a:r>
              <a:rPr i="1" dirty="0"/>
              <a:t>VDE-Anwendungsregel, dies </a:t>
            </a:r>
            <a:r>
              <a:rPr dirty="0"/>
              <a:t>sorgt für Sicherheit bei der Weitergabe der Messwerte. </a:t>
            </a:r>
            <a:br>
              <a:rPr dirty="0"/>
            </a:br>
            <a:endParaRPr dirty="0"/>
          </a:p>
          <a:p>
            <a:pPr>
              <a:spcBef>
                <a:spcPts val="600"/>
              </a:spcBef>
              <a:tabLst>
                <a:tab pos="355600" algn="l"/>
              </a:tabLst>
              <a:defRPr sz="1600" b="1" i="1">
                <a:solidFill>
                  <a:srgbClr val="DB0733"/>
                </a:solidFill>
                <a:latin typeface="Myriad Pro"/>
                <a:ea typeface="Myriad Pro"/>
                <a:cs typeface="Myriad Pro"/>
                <a:sym typeface="Myriad Pro"/>
              </a:defRPr>
            </a:pPr>
            <a:r>
              <a:rPr dirty="0"/>
              <a:t>„Hohe Genauigkeit hinsichtlich Konsistenz und Plausibilität von Energiedaten. </a:t>
            </a:r>
          </a:p>
          <a:p>
            <a:pPr>
              <a:spcBef>
                <a:spcPts val="600"/>
              </a:spcBef>
              <a:tabLst>
                <a:tab pos="355600" algn="l"/>
              </a:tabLst>
              <a:defRPr sz="1600" b="1" i="1">
                <a:solidFill>
                  <a:srgbClr val="DB0733"/>
                </a:solidFill>
                <a:latin typeface="Myriad Pro"/>
                <a:ea typeface="Myriad Pro"/>
                <a:cs typeface="Myriad Pro"/>
                <a:sym typeface="Myriad Pro"/>
              </a:defRPr>
            </a:pPr>
            <a:r>
              <a:rPr dirty="0"/>
              <a:t>Ein Alleinstellungsmerkmal in EDM Systemen.“</a:t>
            </a:r>
            <a:br>
              <a:rPr dirty="0"/>
            </a:br>
            <a:r>
              <a:rPr sz="800" b="0" i="0" dirty="0"/>
              <a:t>                                                                                                                                                                                          TÜV SÜD Auditbericht, Juli 2016</a:t>
            </a:r>
            <a:endParaRPr sz="2000" dirty="0">
              <a:solidFill>
                <a:srgbClr val="000000"/>
              </a:solidFill>
              <a:latin typeface="Arial"/>
              <a:ea typeface="Arial"/>
              <a:cs typeface="Arial"/>
              <a:sym typeface="Arial"/>
            </a:endParaRPr>
          </a:p>
          <a:p>
            <a:pPr>
              <a:spcBef>
                <a:spcPts val="600"/>
              </a:spcBef>
              <a:tabLst>
                <a:tab pos="355600" algn="l"/>
              </a:tabLst>
              <a:defRPr sz="1600">
                <a:solidFill>
                  <a:srgbClr val="000000"/>
                </a:solidFill>
                <a:latin typeface="Myriad Pro"/>
                <a:ea typeface="Myriad Pro"/>
                <a:cs typeface="Myriad Pro"/>
                <a:sym typeface="Myriad Pro"/>
              </a:defRPr>
            </a:pPr>
            <a:endParaRPr sz="2000" dirty="0">
              <a:solidFill>
                <a:srgbClr val="000000"/>
              </a:solidFill>
              <a:latin typeface="Arial"/>
              <a:ea typeface="Arial"/>
              <a:cs typeface="Arial"/>
              <a:sym typeface="Arial"/>
            </a:endParaRPr>
          </a:p>
          <a:p>
            <a:pPr marL="355600" indent="-355600">
              <a:spcBef>
                <a:spcPts val="600"/>
              </a:spcBef>
              <a:buClr>
                <a:schemeClr val="accent1"/>
              </a:buClr>
              <a:buSzPct val="100000"/>
              <a:buChar char="▪"/>
              <a:tabLst>
                <a:tab pos="355600" algn="l"/>
              </a:tabLst>
              <a:defRPr sz="1600">
                <a:solidFill>
                  <a:srgbClr val="000000"/>
                </a:solidFill>
                <a:latin typeface="Arial"/>
                <a:ea typeface="Arial"/>
                <a:cs typeface="Arial"/>
                <a:sym typeface="Arial"/>
              </a:defRPr>
            </a:pPr>
            <a:endParaRPr sz="2000" dirty="0">
              <a:solidFill>
                <a:srgbClr val="000000"/>
              </a:solidFill>
              <a:latin typeface="Arial"/>
              <a:ea typeface="Arial"/>
              <a:cs typeface="Arial"/>
              <a:sym typeface="Arial"/>
            </a:endParaRPr>
          </a:p>
          <a:p>
            <a:pPr>
              <a:spcBef>
                <a:spcPts val="600"/>
              </a:spcBef>
              <a:tabLst>
                <a:tab pos="355600" algn="l"/>
              </a:tabLst>
              <a:defRPr sz="1600">
                <a:solidFill>
                  <a:srgbClr val="000000"/>
                </a:solidFill>
                <a:latin typeface="Arial"/>
                <a:ea typeface="Arial"/>
                <a:cs typeface="Arial"/>
                <a:sym typeface="Arial"/>
              </a:defRPr>
            </a:pPr>
            <a:r>
              <a:rPr dirty="0"/>
              <a:t/>
            </a:r>
            <a:br>
              <a:rPr dirty="0"/>
            </a:br>
            <a:r>
              <a:rPr dirty="0"/>
              <a:t/>
            </a:r>
            <a:br>
              <a:rPr dirty="0"/>
            </a:br>
            <a:endParaRPr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childTnLst>
                                    <p:set>
                                      <p:cBhvr>
                                        <p:cTn id="6" dur="1" fill="hold">
                                          <p:stCondLst>
                                            <p:cond delay="0"/>
                                          </p:stCondLst>
                                        </p:cTn>
                                        <p:tgtEl>
                                          <p:spTgt spid="93">
                                            <p:bg/>
                                          </p:spTgt>
                                        </p:tgtEl>
                                        <p:attrNameLst>
                                          <p:attrName>style.visibility</p:attrName>
                                        </p:attrNameLst>
                                      </p:cBhvr>
                                      <p:to>
                                        <p:strVal val="visible"/>
                                      </p:to>
                                    </p:set>
                                  </p:childTnLst>
                                </p:cTn>
                              </p:par>
                              <p:par>
                                <p:cTn id="7" presetID="9" presetClass="entr" presetSubtype="0" fill="hold" grpId="1" nodeType="withEffect">
                                  <p:stCondLst>
                                    <p:cond delay="1000"/>
                                  </p:stCondLst>
                                  <p:childTnLst>
                                    <p:set>
                                      <p:cBhvr>
                                        <p:cTn id="8" dur="1" fill="hold">
                                          <p:stCondLst>
                                            <p:cond delay="0"/>
                                          </p:stCondLst>
                                        </p:cTn>
                                        <p:tgtEl>
                                          <p:spTgt spid="93">
                                            <p:txEl>
                                              <p:pRg st="0" end="0"/>
                                            </p:txEl>
                                          </p:spTgt>
                                        </p:tgtEl>
                                        <p:attrNameLst>
                                          <p:attrName>style.visibility</p:attrName>
                                        </p:attrNameLst>
                                      </p:cBhvr>
                                      <p:to>
                                        <p:strVal val="visible"/>
                                      </p:to>
                                    </p:set>
                                    <p:animEffect transition="in" filter="dissolve">
                                      <p:cBhvr>
                                        <p:cTn id="9" dur="500"/>
                                        <p:tgtEl>
                                          <p:spTgt spid="93">
                                            <p:txEl>
                                              <p:pRg st="0" end="0"/>
                                            </p:txEl>
                                          </p:spTgt>
                                        </p:tgtEl>
                                      </p:cBhvr>
                                    </p:animEffect>
                                  </p:childTnLst>
                                </p:cTn>
                              </p:par>
                              <p:par>
                                <p:cTn id="10" presetID="9" presetClass="entr" presetSubtype="0" fill="hold" grpId="1" nodeType="withEffect">
                                  <p:stCondLst>
                                    <p:cond delay="1000"/>
                                  </p:stCondLst>
                                  <p:childTnLst>
                                    <p:set>
                                      <p:cBhvr>
                                        <p:cTn id="11" dur="1" fill="hold">
                                          <p:stCondLst>
                                            <p:cond delay="0"/>
                                          </p:stCondLst>
                                        </p:cTn>
                                        <p:tgtEl>
                                          <p:spTgt spid="93">
                                            <p:txEl>
                                              <p:pRg st="1" end="1"/>
                                            </p:txEl>
                                          </p:spTgt>
                                        </p:tgtEl>
                                        <p:attrNameLst>
                                          <p:attrName>style.visibility</p:attrName>
                                        </p:attrNameLst>
                                      </p:cBhvr>
                                      <p:to>
                                        <p:strVal val="visible"/>
                                      </p:to>
                                    </p:set>
                                    <p:animEffect transition="in" filter="dissolve">
                                      <p:cBhvr>
                                        <p:cTn id="12" dur="500"/>
                                        <p:tgtEl>
                                          <p:spTgt spid="93">
                                            <p:txEl>
                                              <p:pRg st="1" end="1"/>
                                            </p:txEl>
                                          </p:spTgt>
                                        </p:tgtEl>
                                      </p:cBhvr>
                                    </p:animEffect>
                                  </p:childTnLst>
                                </p:cTn>
                              </p:par>
                              <p:par>
                                <p:cTn id="13" presetID="9" presetClass="entr" presetSubtype="0" fill="hold" grpId="1" nodeType="withEffect">
                                  <p:stCondLst>
                                    <p:cond delay="1000"/>
                                  </p:stCondLst>
                                  <p:childTnLst>
                                    <p:set>
                                      <p:cBhvr>
                                        <p:cTn id="14" dur="1" fill="hold">
                                          <p:stCondLst>
                                            <p:cond delay="0"/>
                                          </p:stCondLst>
                                        </p:cTn>
                                        <p:tgtEl>
                                          <p:spTgt spid="93">
                                            <p:txEl>
                                              <p:pRg st="2" end="2"/>
                                            </p:txEl>
                                          </p:spTgt>
                                        </p:tgtEl>
                                        <p:attrNameLst>
                                          <p:attrName>style.visibility</p:attrName>
                                        </p:attrNameLst>
                                      </p:cBhvr>
                                      <p:to>
                                        <p:strVal val="visible"/>
                                      </p:to>
                                    </p:set>
                                    <p:animEffect transition="in" filter="dissolve">
                                      <p:cBhvr>
                                        <p:cTn id="15" dur="500"/>
                                        <p:tgtEl>
                                          <p:spTgt spid="93">
                                            <p:txEl>
                                              <p:pRg st="2" end="2"/>
                                            </p:txEl>
                                          </p:spTgt>
                                        </p:tgtEl>
                                      </p:cBhvr>
                                    </p:animEffect>
                                  </p:childTnLst>
                                </p:cTn>
                              </p:par>
                              <p:par>
                                <p:cTn id="16" presetID="9" presetClass="entr" presetSubtype="0" fill="hold" grpId="1" nodeType="withEffect">
                                  <p:stCondLst>
                                    <p:cond delay="1000"/>
                                  </p:stCondLst>
                                  <p:childTnLst>
                                    <p:set>
                                      <p:cBhvr>
                                        <p:cTn id="17" dur="1" fill="hold">
                                          <p:stCondLst>
                                            <p:cond delay="0"/>
                                          </p:stCondLst>
                                        </p:cTn>
                                        <p:tgtEl>
                                          <p:spTgt spid="93">
                                            <p:txEl>
                                              <p:pRg st="3" end="3"/>
                                            </p:txEl>
                                          </p:spTgt>
                                        </p:tgtEl>
                                        <p:attrNameLst>
                                          <p:attrName>style.visibility</p:attrName>
                                        </p:attrNameLst>
                                      </p:cBhvr>
                                      <p:to>
                                        <p:strVal val="visible"/>
                                      </p:to>
                                    </p:set>
                                    <p:animEffect transition="in" filter="dissolve">
                                      <p:cBhvr>
                                        <p:cTn id="18" dur="500"/>
                                        <p:tgtEl>
                                          <p:spTgt spid="93">
                                            <p:txEl>
                                              <p:pRg st="3" end="3"/>
                                            </p:txEl>
                                          </p:spTgt>
                                        </p:tgtEl>
                                      </p:cBhvr>
                                    </p:animEffect>
                                  </p:childTnLst>
                                </p:cTn>
                              </p:par>
                            </p:childTnLst>
                          </p:cTn>
                        </p:par>
                        <p:par>
                          <p:cTn id="19" fill="hold">
                            <p:stCondLst>
                              <p:cond delay="1500"/>
                            </p:stCondLst>
                            <p:childTnLst>
                              <p:par>
                                <p:cTn id="20" presetID="9" presetClass="entr" fill="hold" grpId="1" nodeType="afterEffect">
                                  <p:stCondLst>
                                    <p:cond delay="8500"/>
                                  </p:stCondLst>
                                  <p:iterate>
                                    <p:tmAbs val="0"/>
                                  </p:iterate>
                                  <p:childTnLst>
                                    <p:set>
                                      <p:cBhvr>
                                        <p:cTn id="21" fill="hold"/>
                                        <p:tgtEl>
                                          <p:spTgt spid="93">
                                            <p:txEl>
                                              <p:pRg st="4" end="4"/>
                                            </p:txEl>
                                          </p:spTgt>
                                        </p:tgtEl>
                                        <p:attrNameLst>
                                          <p:attrName>style.visibility</p:attrName>
                                        </p:attrNameLst>
                                      </p:cBhvr>
                                      <p:to>
                                        <p:strVal val="visible"/>
                                      </p:to>
                                    </p:set>
                                    <p:animEffect transition="in" filter="dissolve">
                                      <p:cBhvr>
                                        <p:cTn id="22" dur="1000"/>
                                        <p:tgtEl>
                                          <p:spTgt spid="93">
                                            <p:txEl>
                                              <p:pRg st="4" end="4"/>
                                            </p:txEl>
                                          </p:spTgt>
                                        </p:tgtEl>
                                      </p:cBhvr>
                                    </p:animEffect>
                                  </p:childTnLst>
                                </p:cTn>
                              </p:par>
                            </p:childTnLst>
                          </p:cTn>
                        </p:par>
                        <p:par>
                          <p:cTn id="23" fill="hold">
                            <p:stCondLst>
                              <p:cond delay="11000"/>
                            </p:stCondLst>
                            <p:childTnLst>
                              <p:par>
                                <p:cTn id="24" presetID="1" presetClass="entr" presetSubtype="0" fill="hold" grpId="1" nodeType="afterEffect">
                                  <p:stCondLst>
                                    <p:cond delay="0"/>
                                  </p:stCondLst>
                                  <p:childTnLst>
                                    <p:set>
                                      <p:cBhvr>
                                        <p:cTn id="25" dur="1" fill="hold">
                                          <p:stCondLst>
                                            <p:cond delay="0"/>
                                          </p:stCondLst>
                                        </p:cTn>
                                        <p:tgtEl>
                                          <p:spTgt spid="93">
                                            <p:txEl>
                                              <p:pRg st="5" end="5"/>
                                            </p:txEl>
                                          </p:spTgt>
                                        </p:tgtEl>
                                        <p:attrNameLst>
                                          <p:attrName>style.visibility</p:attrName>
                                        </p:attrNameLst>
                                      </p:cBhvr>
                                      <p:to>
                                        <p:strVal val="visible"/>
                                      </p:to>
                                    </p:set>
                                  </p:childTnLst>
                                </p:cTn>
                              </p:par>
                            </p:childTnLst>
                          </p:cTn>
                        </p:par>
                        <p:par>
                          <p:cTn id="26" fill="hold">
                            <p:stCondLst>
                              <p:cond delay="11000"/>
                            </p:stCondLst>
                            <p:childTnLst>
                              <p:par>
                                <p:cTn id="27" presetID="9" presetClass="entr" fill="hold" grpId="1" nodeType="afterEffect">
                                  <p:stCondLst>
                                    <p:cond delay="0"/>
                                  </p:stCondLst>
                                  <p:iterate>
                                    <p:tmAbs val="0"/>
                                  </p:iterate>
                                  <p:childTnLst>
                                    <p:set>
                                      <p:cBhvr>
                                        <p:cTn id="28" fill="hold"/>
                                        <p:tgtEl>
                                          <p:spTgt spid="93">
                                            <p:txEl>
                                              <p:pRg st="6" end="6"/>
                                            </p:txEl>
                                          </p:spTgt>
                                        </p:tgtEl>
                                        <p:attrNameLst>
                                          <p:attrName>style.visibility</p:attrName>
                                        </p:attrNameLst>
                                      </p:cBhvr>
                                      <p:to>
                                        <p:strVal val="visible"/>
                                      </p:to>
                                    </p:set>
                                    <p:animEffect transition="in" filter="dissolve">
                                      <p:cBhvr>
                                        <p:cTn id="29" dur="1000"/>
                                        <p:tgtEl>
                                          <p:spTgt spid="93">
                                            <p:txEl>
                                              <p:pRg st="6" end="6"/>
                                            </p:txEl>
                                          </p:spTgt>
                                        </p:tgtEl>
                                      </p:cBhvr>
                                    </p:animEffect>
                                  </p:childTnLst>
                                </p:cTn>
                              </p:par>
                            </p:childTnLst>
                          </p:cTn>
                        </p:par>
                        <p:par>
                          <p:cTn id="30" fill="hold">
                            <p:stCondLst>
                              <p:cond delay="12000"/>
                            </p:stCondLst>
                            <p:childTnLst>
                              <p:par>
                                <p:cTn id="31" presetID="9" presetClass="entr" fill="hold" grpId="1" nodeType="afterEffect">
                                  <p:stCondLst>
                                    <p:cond delay="0"/>
                                  </p:stCondLst>
                                  <p:iterate>
                                    <p:tmAbs val="0"/>
                                  </p:iterate>
                                  <p:childTnLst>
                                    <p:set>
                                      <p:cBhvr>
                                        <p:cTn id="32" fill="hold"/>
                                        <p:tgtEl>
                                          <p:spTgt spid="93">
                                            <p:txEl>
                                              <p:pRg st="7" end="7"/>
                                            </p:txEl>
                                          </p:spTgt>
                                        </p:tgtEl>
                                        <p:attrNameLst>
                                          <p:attrName>style.visibility</p:attrName>
                                        </p:attrNameLst>
                                      </p:cBhvr>
                                      <p:to>
                                        <p:strVal val="visible"/>
                                      </p:to>
                                    </p:set>
                                    <p:animEffect transition="in" filter="dissolve">
                                      <p:cBhvr>
                                        <p:cTn id="33" dur="1000"/>
                                        <p:tgtEl>
                                          <p:spTgt spid="93">
                                            <p:txEl>
                                              <p:pRg st="7" end="7"/>
                                            </p:txEl>
                                          </p:spTgt>
                                        </p:tgtEl>
                                      </p:cBhvr>
                                    </p:animEffect>
                                  </p:childTnLst>
                                </p:cTn>
                              </p:par>
                            </p:childTnLst>
                          </p:cTn>
                        </p:par>
                        <p:par>
                          <p:cTn id="34" fill="hold">
                            <p:stCondLst>
                              <p:cond delay="13000"/>
                            </p:stCondLst>
                            <p:childTnLst>
                              <p:par>
                                <p:cTn id="35" presetID="9" presetClass="entr" fill="hold" grpId="1" nodeType="afterEffect">
                                  <p:stCondLst>
                                    <p:cond delay="0"/>
                                  </p:stCondLst>
                                  <p:iterate>
                                    <p:tmAbs val="0"/>
                                  </p:iterate>
                                  <p:childTnLst>
                                    <p:set>
                                      <p:cBhvr>
                                        <p:cTn id="36" fill="hold"/>
                                        <p:tgtEl>
                                          <p:spTgt spid="93">
                                            <p:txEl>
                                              <p:pRg st="8" end="8"/>
                                            </p:txEl>
                                          </p:spTgt>
                                        </p:tgtEl>
                                        <p:attrNameLst>
                                          <p:attrName>style.visibility</p:attrName>
                                        </p:attrNameLst>
                                      </p:cBhvr>
                                      <p:to>
                                        <p:strVal val="visible"/>
                                      </p:to>
                                    </p:set>
                                    <p:animEffect transition="in" filter="dissolve">
                                      <p:cBhvr>
                                        <p:cTn id="37" dur="1000"/>
                                        <p:tgtEl>
                                          <p:spTgt spid="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hteck 1053"/>
          <p:cNvSpPr/>
          <p:nvPr/>
        </p:nvSpPr>
        <p:spPr>
          <a:xfrm>
            <a:off x="6707047" y="4455147"/>
            <a:ext cx="2361585"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98" name="Picture 6" descr="Picture 6"/>
          <p:cNvPicPr>
            <a:picLocks noChangeAspect="1"/>
          </p:cNvPicPr>
          <p:nvPr/>
        </p:nvPicPr>
        <p:blipFill>
          <a:blip r:embed="rId2">
            <a:extLst/>
          </a:blip>
          <a:stretch>
            <a:fillRect/>
          </a:stretch>
        </p:blipFill>
        <p:spPr>
          <a:xfrm>
            <a:off x="2688589" y="2677060"/>
            <a:ext cx="6716923" cy="2216013"/>
          </a:xfrm>
          <a:prstGeom prst="rect">
            <a:avLst/>
          </a:prstGeom>
          <a:ln w="12700">
            <a:miter lim="400000"/>
          </a:ln>
        </p:spPr>
      </p:pic>
      <p:sp>
        <p:nvSpPr>
          <p:cNvPr id="99" name="Abgerundetes Rechteck 44"/>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00" name="Gewinkelte Verbindung 35"/>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01" name="Gewinkelte Verbindung 17"/>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02" name="Gewinkelte Verbindung 23"/>
          <p:cNvSpPr/>
          <p:nvPr/>
        </p:nvSpPr>
        <p:spPr>
          <a:xfrm>
            <a:off x="1764920" y="1826832"/>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03" name="Gerade Verbindung 7"/>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104" name="Gewinkelte Verbindung 9"/>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105" name="Picture 3" descr="Picture 3"/>
          <p:cNvPicPr>
            <a:picLocks noChangeAspect="1"/>
          </p:cNvPicPr>
          <p:nvPr/>
        </p:nvPicPr>
        <p:blipFill>
          <a:blip r:embed="rId3">
            <a:extLst/>
          </a:blip>
          <a:stretch>
            <a:fillRect/>
          </a:stretch>
        </p:blipFill>
        <p:spPr>
          <a:xfrm>
            <a:off x="6024288" y="2653471"/>
            <a:ext cx="1828973" cy="223713"/>
          </a:xfrm>
          <a:prstGeom prst="rect">
            <a:avLst/>
          </a:prstGeom>
          <a:ln w="12700">
            <a:miter lim="400000"/>
          </a:ln>
        </p:spPr>
      </p:pic>
      <p:sp>
        <p:nvSpPr>
          <p:cNvPr id="106" name="Titel 3"/>
          <p:cNvSpPr txBox="1"/>
          <p:nvPr/>
        </p:nvSpPr>
        <p:spPr>
          <a:xfrm>
            <a:off x="243892" y="81405"/>
            <a:ext cx="8610470" cy="9626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1200"/>
              </a:spcBef>
              <a:defRPr sz="2400" b="1">
                <a:solidFill>
                  <a:srgbClr val="5C7D94"/>
                </a:solidFill>
                <a:latin typeface="Myriad Pro"/>
                <a:ea typeface="Myriad Pro"/>
                <a:cs typeface="Myriad Pro"/>
                <a:sym typeface="Myriad Pro"/>
              </a:defRPr>
            </a:pPr>
            <a:r>
              <a:t>Kostensenkung durch Effizienzsteigerung</a:t>
            </a:r>
            <a:br/>
            <a:r>
              <a:rPr sz="2000">
                <a:solidFill>
                  <a:schemeClr val="accent1"/>
                </a:solidFill>
              </a:rPr>
              <a:t>Messen</a:t>
            </a:r>
            <a:r>
              <a:rPr sz="2000" b="0">
                <a:solidFill>
                  <a:schemeClr val="accent3">
                    <a:lumOff val="44000"/>
                  </a:schemeClr>
                </a:solidFill>
              </a:rPr>
              <a:t> </a:t>
            </a:r>
            <a:r>
              <a:rPr sz="2000" b="0"/>
              <a:t>|</a:t>
            </a:r>
            <a:r>
              <a:rPr sz="2000" b="0">
                <a:solidFill>
                  <a:srgbClr val="A9BBC6"/>
                </a:solidFill>
              </a:rPr>
              <a:t> Optimieren </a:t>
            </a:r>
            <a:r>
              <a:rPr sz="2000" b="0"/>
              <a:t>|</a:t>
            </a:r>
            <a:r>
              <a:rPr sz="2000" b="0">
                <a:solidFill>
                  <a:srgbClr val="A9BBC6"/>
                </a:solidFill>
              </a:rPr>
              <a:t> Regeln </a:t>
            </a:r>
            <a:r>
              <a:rPr sz="2000" b="0"/>
              <a:t>|</a:t>
            </a:r>
            <a:r>
              <a:rPr sz="2000" b="0">
                <a:solidFill>
                  <a:schemeClr val="accent3">
                    <a:lumOff val="44000"/>
                  </a:schemeClr>
                </a:solidFill>
              </a:rPr>
              <a:t> </a:t>
            </a:r>
            <a:r>
              <a:rPr sz="2000" b="0">
                <a:solidFill>
                  <a:srgbClr val="A9BBC6"/>
                </a:solidFill>
              </a:rPr>
              <a:t>Power Quality </a:t>
            </a:r>
            <a:r>
              <a:rPr sz="2000" b="0"/>
              <a:t>|</a:t>
            </a:r>
            <a:r>
              <a:rPr sz="2000" b="0">
                <a:solidFill>
                  <a:schemeClr val="accent3">
                    <a:lumOff val="44000"/>
                  </a:schemeClr>
                </a:solidFill>
              </a:rPr>
              <a:t> </a:t>
            </a:r>
            <a:r>
              <a:rPr sz="2000" b="0">
                <a:solidFill>
                  <a:srgbClr val="A9BBC6"/>
                </a:solidFill>
              </a:rPr>
              <a:t>Visualisieren </a:t>
            </a:r>
            <a:r>
              <a:rPr sz="2000" b="0"/>
              <a:t>|</a:t>
            </a:r>
            <a:r>
              <a:rPr sz="2000" b="0">
                <a:solidFill>
                  <a:srgbClr val="A9BBC6"/>
                </a:solidFill>
              </a:rPr>
              <a:t> Service</a:t>
            </a:r>
            <a:endParaRPr sz="1100">
              <a:solidFill>
                <a:srgbClr val="A9BBC6"/>
              </a:solidFill>
            </a:endParaRPr>
          </a:p>
        </p:txBody>
      </p:sp>
      <p:pic>
        <p:nvPicPr>
          <p:cNvPr id="107" name="Picture 3" descr="Picture 3"/>
          <p:cNvPicPr>
            <a:picLocks noChangeAspect="1"/>
          </p:cNvPicPr>
          <p:nvPr/>
        </p:nvPicPr>
        <p:blipFill>
          <a:blip r:embed="rId4">
            <a:extLst/>
          </a:blip>
          <a:stretch>
            <a:fillRect/>
          </a:stretch>
        </p:blipFill>
        <p:spPr>
          <a:xfrm>
            <a:off x="202198" y="1331339"/>
            <a:ext cx="8748926" cy="444554"/>
          </a:xfrm>
          <a:prstGeom prst="rect">
            <a:avLst/>
          </a:prstGeom>
          <a:ln w="12700">
            <a:miter lim="400000"/>
          </a:ln>
        </p:spPr>
      </p:pic>
      <p:pic>
        <p:nvPicPr>
          <p:cNvPr id="108" name="Picture 4" descr="Picture 4"/>
          <p:cNvPicPr>
            <a:picLocks noChangeAspect="1"/>
          </p:cNvPicPr>
          <p:nvPr/>
        </p:nvPicPr>
        <p:blipFill>
          <a:blip r:embed="rId5">
            <a:extLst/>
          </a:blip>
          <a:stretch>
            <a:fillRect/>
          </a:stretch>
        </p:blipFill>
        <p:spPr>
          <a:xfrm>
            <a:off x="5023463" y="933322"/>
            <a:ext cx="1712300" cy="842571"/>
          </a:xfrm>
          <a:prstGeom prst="rect">
            <a:avLst/>
          </a:prstGeom>
          <a:ln w="12700">
            <a:miter lim="400000"/>
          </a:ln>
        </p:spPr>
      </p:pic>
      <p:pic>
        <p:nvPicPr>
          <p:cNvPr id="109" name="Picture 6" descr="Picture 6"/>
          <p:cNvPicPr>
            <a:picLocks noChangeAspect="1"/>
          </p:cNvPicPr>
          <p:nvPr/>
        </p:nvPicPr>
        <p:blipFill>
          <a:blip r:embed="rId6">
            <a:extLst/>
          </a:blip>
          <a:stretch>
            <a:fillRect/>
          </a:stretch>
        </p:blipFill>
        <p:spPr>
          <a:xfrm>
            <a:off x="46291" y="1422724"/>
            <a:ext cx="2627060" cy="899374"/>
          </a:xfrm>
          <a:prstGeom prst="rect">
            <a:avLst/>
          </a:prstGeom>
          <a:ln w="12700">
            <a:miter lim="400000"/>
          </a:ln>
        </p:spPr>
      </p:pic>
      <p:pic>
        <p:nvPicPr>
          <p:cNvPr id="110" name="Picture 7" descr="Picture 7"/>
          <p:cNvPicPr>
            <a:picLocks noChangeAspect="1"/>
          </p:cNvPicPr>
          <p:nvPr/>
        </p:nvPicPr>
        <p:blipFill>
          <a:blip r:embed="rId7">
            <a:extLst/>
          </a:blip>
          <a:stretch>
            <a:fillRect/>
          </a:stretch>
        </p:blipFill>
        <p:spPr>
          <a:xfrm>
            <a:off x="2617423" y="723900"/>
            <a:ext cx="1039985" cy="1106828"/>
          </a:xfrm>
          <a:prstGeom prst="rect">
            <a:avLst/>
          </a:prstGeom>
          <a:ln w="12700">
            <a:miter lim="400000"/>
          </a:ln>
        </p:spPr>
      </p:pic>
      <p:pic>
        <p:nvPicPr>
          <p:cNvPr id="111" name="Picture 10" descr="Picture 10"/>
          <p:cNvPicPr>
            <a:picLocks noChangeAspect="1"/>
          </p:cNvPicPr>
          <p:nvPr/>
        </p:nvPicPr>
        <p:blipFill>
          <a:blip r:embed="rId8">
            <a:extLst/>
          </a:blip>
          <a:stretch>
            <a:fillRect/>
          </a:stretch>
        </p:blipFill>
        <p:spPr>
          <a:xfrm>
            <a:off x="6427658" y="2430048"/>
            <a:ext cx="651899" cy="401793"/>
          </a:xfrm>
          <a:prstGeom prst="rect">
            <a:avLst/>
          </a:prstGeom>
          <a:ln w="12700">
            <a:miter lim="400000"/>
          </a:ln>
        </p:spPr>
      </p:pic>
      <p:pic>
        <p:nvPicPr>
          <p:cNvPr id="112" name="Picture 13" descr="Picture 13"/>
          <p:cNvPicPr>
            <a:picLocks noChangeAspect="1"/>
          </p:cNvPicPr>
          <p:nvPr/>
        </p:nvPicPr>
        <p:blipFill>
          <a:blip r:embed="rId9">
            <a:extLst/>
          </a:blip>
          <a:stretch>
            <a:fillRect/>
          </a:stretch>
        </p:blipFill>
        <p:spPr>
          <a:xfrm>
            <a:off x="4568225" y="3047686"/>
            <a:ext cx="2913907" cy="879423"/>
          </a:xfrm>
          <a:prstGeom prst="rect">
            <a:avLst/>
          </a:prstGeom>
          <a:ln w="12700">
            <a:miter lim="400000"/>
          </a:ln>
        </p:spPr>
      </p:pic>
      <p:pic>
        <p:nvPicPr>
          <p:cNvPr id="113" name="Picture 14" descr="Picture 14"/>
          <p:cNvPicPr>
            <a:picLocks noChangeAspect="1"/>
          </p:cNvPicPr>
          <p:nvPr/>
        </p:nvPicPr>
        <p:blipFill>
          <a:blip r:embed="rId10">
            <a:extLst/>
          </a:blip>
          <a:stretch>
            <a:fillRect/>
          </a:stretch>
        </p:blipFill>
        <p:spPr>
          <a:xfrm>
            <a:off x="3670108" y="3606741"/>
            <a:ext cx="3125132" cy="1004401"/>
          </a:xfrm>
          <a:prstGeom prst="rect">
            <a:avLst/>
          </a:prstGeom>
          <a:ln w="12700">
            <a:miter lim="400000"/>
          </a:ln>
        </p:spPr>
      </p:pic>
      <p:pic>
        <p:nvPicPr>
          <p:cNvPr id="114" name="Picture 15" descr="Picture 15"/>
          <p:cNvPicPr>
            <a:picLocks noChangeAspect="1"/>
          </p:cNvPicPr>
          <p:nvPr/>
        </p:nvPicPr>
        <p:blipFill>
          <a:blip r:embed="rId11">
            <a:extLst/>
          </a:blip>
          <a:stretch>
            <a:fillRect/>
          </a:stretch>
        </p:blipFill>
        <p:spPr>
          <a:xfrm>
            <a:off x="3694072" y="2916663"/>
            <a:ext cx="1125578" cy="749357"/>
          </a:xfrm>
          <a:prstGeom prst="rect">
            <a:avLst/>
          </a:prstGeom>
          <a:ln w="12700">
            <a:miter lim="400000"/>
          </a:ln>
        </p:spPr>
      </p:pic>
      <p:pic>
        <p:nvPicPr>
          <p:cNvPr id="115" name="Picture 16" descr="Picture 16"/>
          <p:cNvPicPr>
            <a:picLocks noChangeAspect="1"/>
          </p:cNvPicPr>
          <p:nvPr/>
        </p:nvPicPr>
        <p:blipFill>
          <a:blip r:embed="rId12">
            <a:extLst/>
          </a:blip>
          <a:stretch>
            <a:fillRect/>
          </a:stretch>
        </p:blipFill>
        <p:spPr>
          <a:xfrm>
            <a:off x="7887838" y="2118799"/>
            <a:ext cx="1160145" cy="2237576"/>
          </a:xfrm>
          <a:prstGeom prst="rect">
            <a:avLst/>
          </a:prstGeom>
          <a:ln w="12700">
            <a:miter lim="400000"/>
          </a:ln>
        </p:spPr>
      </p:pic>
      <p:sp>
        <p:nvSpPr>
          <p:cNvPr id="116" name="Textfeld 11"/>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117" name="Textfeld 58"/>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118" name="Textfeld 59"/>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119" name="Ellipse 92"/>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20" name="Ellipse 93"/>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21" name="Ellipse 95"/>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22" name="Ellipse 96"/>
          <p:cNvSpPr/>
          <p:nvPr/>
        </p:nvSpPr>
        <p:spPr>
          <a:xfrm>
            <a:off x="8181658" y="4085571"/>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23" name="Gerade Verbindung 53"/>
          <p:cNvSpPr/>
          <p:nvPr/>
        </p:nvSpPr>
        <p:spPr>
          <a:xfrm flipV="1">
            <a:off x="7633406" y="4162391"/>
            <a:ext cx="561433" cy="44231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24" name="Gerade Verbindung 60"/>
          <p:cNvSpPr/>
          <p:nvPr/>
        </p:nvSpPr>
        <p:spPr>
          <a:xfrm flipH="1" flipV="1">
            <a:off x="7358377" y="3652065"/>
            <a:ext cx="248882" cy="906070"/>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25" name="Gerade Verbindung 61"/>
          <p:cNvSpPr/>
          <p:nvPr/>
        </p:nvSpPr>
        <p:spPr>
          <a:xfrm flipH="1" flipV="1">
            <a:off x="7081298" y="3689827"/>
            <a:ext cx="496815" cy="90012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26" name="Gerade Verbindung 62"/>
          <p:cNvSpPr/>
          <p:nvPr/>
        </p:nvSpPr>
        <p:spPr>
          <a:xfrm flipH="1" flipV="1">
            <a:off x="6692058" y="4262506"/>
            <a:ext cx="754450" cy="26723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27" name="Inhaltsplatzhalter 1"/>
          <p:cNvSpPr txBox="1">
            <a:spLocks noGrp="1"/>
          </p:cNvSpPr>
          <p:nvPr>
            <p:ph type="body" sz="quarter" idx="1"/>
          </p:nvPr>
        </p:nvSpPr>
        <p:spPr>
          <a:xfrm>
            <a:off x="46291" y="2579291"/>
            <a:ext cx="3512248" cy="2520971"/>
          </a:xfrm>
          <a:prstGeom prst="rect">
            <a:avLst/>
          </a:prstGeom>
        </p:spPr>
        <p:txBody>
          <a:bodyPr/>
          <a:lstStyle/>
          <a:p>
            <a:pPr marL="0" indent="182562">
              <a:buSzTx/>
              <a:buFont typeface="Wingdings"/>
              <a:buNone/>
              <a:defRPr sz="1800" b="1">
                <a:latin typeface="Myriad Pro"/>
                <a:ea typeface="Myriad Pro"/>
                <a:cs typeface="Myriad Pro"/>
                <a:sym typeface="Myriad Pro"/>
              </a:defRPr>
            </a:pPr>
            <a:r>
              <a:t>Wenn messen nicht genug ist</a:t>
            </a:r>
          </a:p>
          <a:p>
            <a:pPr indent="-173037">
              <a:defRPr sz="1400" b="1">
                <a:solidFill>
                  <a:srgbClr val="455E6F"/>
                </a:solidFill>
                <a:latin typeface="Myriad Pro"/>
                <a:ea typeface="Myriad Pro"/>
                <a:cs typeface="Myriad Pro"/>
                <a:sym typeface="Myriad Pro"/>
              </a:defRPr>
            </a:pPr>
            <a:r>
              <a:t>100% plausibles Messen </a:t>
            </a:r>
            <a:r>
              <a:rPr b="0"/>
              <a:t>nach </a:t>
            </a:r>
            <a:r>
              <a:t>BDEW-Metering-Code</a:t>
            </a:r>
            <a:r>
              <a:rPr b="0"/>
              <a:t> und </a:t>
            </a:r>
            <a:r>
              <a:t>VDE-Anwendungsregel</a:t>
            </a:r>
          </a:p>
          <a:p>
            <a:pPr indent="-173037">
              <a:defRPr sz="1400" b="1">
                <a:solidFill>
                  <a:srgbClr val="455E6F"/>
                </a:solidFill>
                <a:latin typeface="Myriad Pro"/>
                <a:ea typeface="Myriad Pro"/>
                <a:cs typeface="Myriad Pro"/>
                <a:sym typeface="Myriad Pro"/>
              </a:defRPr>
            </a:pPr>
            <a:r>
              <a:t>Lückenloses  Erfassen </a:t>
            </a:r>
            <a:r>
              <a:rPr b="0"/>
              <a:t>beliebiger Energieformen und Zustände</a:t>
            </a:r>
          </a:p>
          <a:p>
            <a:pPr indent="-173037">
              <a:defRPr sz="1400" b="1">
                <a:solidFill>
                  <a:srgbClr val="455E6F"/>
                </a:solidFill>
                <a:latin typeface="Myriad Pro"/>
                <a:ea typeface="Myriad Pro"/>
                <a:cs typeface="Myriad Pro"/>
                <a:sym typeface="Myriad Pro"/>
              </a:defRPr>
            </a:pPr>
            <a:r>
              <a:t>Datenimport via MSCONS</a:t>
            </a:r>
            <a:r>
              <a:rPr b="0"/>
              <a:t> für reibungslose Kommunikation am Energiemarkt</a:t>
            </a:r>
          </a:p>
        </p:txBody>
      </p:sp>
      <p:pic>
        <p:nvPicPr>
          <p:cNvPr id="128" name="Picture 3" descr="Picture 3"/>
          <p:cNvPicPr>
            <a:picLocks noChangeAspect="1"/>
          </p:cNvPicPr>
          <p:nvPr/>
        </p:nvPicPr>
        <p:blipFill>
          <a:blip r:embed="rId13">
            <a:extLst/>
          </a:blip>
          <a:stretch>
            <a:fillRect/>
          </a:stretch>
        </p:blipFill>
        <p:spPr>
          <a:xfrm>
            <a:off x="6880414" y="3784189"/>
            <a:ext cx="1204808" cy="2413817"/>
          </a:xfrm>
          <a:prstGeom prst="rect">
            <a:avLst/>
          </a:prstGeom>
          <a:ln w="12700">
            <a:miter lim="400000"/>
          </a:ln>
        </p:spPr>
      </p:pic>
      <p:pic>
        <p:nvPicPr>
          <p:cNvPr id="129" name="Picture 8" descr="Picture 8"/>
          <p:cNvPicPr>
            <a:picLocks noChangeAspect="1"/>
          </p:cNvPicPr>
          <p:nvPr/>
        </p:nvPicPr>
        <p:blipFill>
          <a:blip r:embed="rId14">
            <a:extLst/>
          </a:blip>
          <a:stretch>
            <a:fillRect/>
          </a:stretch>
        </p:blipFill>
        <p:spPr>
          <a:xfrm>
            <a:off x="8287910" y="3433139"/>
            <a:ext cx="360001" cy="360001"/>
          </a:xfrm>
          <a:prstGeom prst="rect">
            <a:avLst/>
          </a:prstGeom>
          <a:ln w="12700">
            <a:miter lim="400000"/>
          </a:ln>
        </p:spPr>
      </p:pic>
      <p:pic>
        <p:nvPicPr>
          <p:cNvPr id="130" name="Picture 11" descr="Picture 11"/>
          <p:cNvPicPr>
            <a:picLocks noChangeAspect="1"/>
          </p:cNvPicPr>
          <p:nvPr/>
        </p:nvPicPr>
        <p:blipFill>
          <a:blip r:embed="rId15">
            <a:extLst/>
          </a:blip>
          <a:stretch>
            <a:fillRect/>
          </a:stretch>
        </p:blipFill>
        <p:spPr>
          <a:xfrm>
            <a:off x="8271658" y="2585528"/>
            <a:ext cx="360001" cy="360001"/>
          </a:xfrm>
          <a:prstGeom prst="rect">
            <a:avLst/>
          </a:prstGeom>
          <a:ln w="12700">
            <a:miter lim="400000"/>
          </a:ln>
        </p:spPr>
      </p:pic>
      <p:pic>
        <p:nvPicPr>
          <p:cNvPr id="131" name="Picture 10" descr="Picture 10"/>
          <p:cNvPicPr>
            <a:picLocks noChangeAspect="1"/>
          </p:cNvPicPr>
          <p:nvPr/>
        </p:nvPicPr>
        <p:blipFill>
          <a:blip r:embed="rId16">
            <a:extLst/>
          </a:blip>
          <a:stretch>
            <a:fillRect/>
          </a:stretch>
        </p:blipFill>
        <p:spPr>
          <a:xfrm>
            <a:off x="8271658" y="3031532"/>
            <a:ext cx="360001" cy="360001"/>
          </a:xfrm>
          <a:prstGeom prst="rect">
            <a:avLst/>
          </a:prstGeom>
          <a:ln w="12700">
            <a:miter lim="400000"/>
          </a:ln>
        </p:spPr>
      </p:pic>
      <p:pic>
        <p:nvPicPr>
          <p:cNvPr id="132" name="Picture 4" descr="Picture 4"/>
          <p:cNvPicPr>
            <a:picLocks noChangeAspect="1"/>
          </p:cNvPicPr>
          <p:nvPr/>
        </p:nvPicPr>
        <p:blipFill>
          <a:blip r:embed="rId17">
            <a:extLst/>
          </a:blip>
          <a:stretch>
            <a:fillRect/>
          </a:stretch>
        </p:blipFill>
        <p:spPr>
          <a:xfrm>
            <a:off x="6435238" y="3487396"/>
            <a:ext cx="360001" cy="360001"/>
          </a:xfrm>
          <a:prstGeom prst="rect">
            <a:avLst/>
          </a:prstGeom>
          <a:ln w="12700">
            <a:miter lim="400000"/>
          </a:ln>
        </p:spPr>
      </p:pic>
      <p:pic>
        <p:nvPicPr>
          <p:cNvPr id="133" name="Picture 7" descr="Picture 7"/>
          <p:cNvPicPr>
            <a:picLocks noChangeAspect="1"/>
          </p:cNvPicPr>
          <p:nvPr/>
        </p:nvPicPr>
        <p:blipFill>
          <a:blip r:embed="rId18">
            <a:extLst/>
          </a:blip>
          <a:stretch>
            <a:fillRect/>
          </a:stretch>
        </p:blipFill>
        <p:spPr>
          <a:xfrm>
            <a:off x="5810715" y="3426741"/>
            <a:ext cx="360001" cy="360001"/>
          </a:xfrm>
          <a:prstGeom prst="rect">
            <a:avLst/>
          </a:prstGeom>
          <a:ln w="12700">
            <a:miter lim="400000"/>
          </a:ln>
        </p:spPr>
      </p:pic>
      <p:pic>
        <p:nvPicPr>
          <p:cNvPr id="134" name="Picture 9" descr="Picture 9"/>
          <p:cNvPicPr>
            <a:picLocks noChangeAspect="1"/>
          </p:cNvPicPr>
          <p:nvPr/>
        </p:nvPicPr>
        <p:blipFill>
          <a:blip r:embed="rId19">
            <a:extLst/>
          </a:blip>
          <a:stretch>
            <a:fillRect/>
          </a:stretch>
        </p:blipFill>
        <p:spPr>
          <a:xfrm>
            <a:off x="5391522" y="4169740"/>
            <a:ext cx="360001" cy="360001"/>
          </a:xfrm>
          <a:prstGeom prst="rect">
            <a:avLst/>
          </a:prstGeom>
          <a:ln w="12700">
            <a:miter lim="400000"/>
          </a:ln>
        </p:spPr>
      </p:pic>
      <p:pic>
        <p:nvPicPr>
          <p:cNvPr id="135" name="Picture 6" descr="Picture 6"/>
          <p:cNvPicPr>
            <a:picLocks noChangeAspect="1"/>
          </p:cNvPicPr>
          <p:nvPr/>
        </p:nvPicPr>
        <p:blipFill>
          <a:blip r:embed="rId20">
            <a:extLst/>
          </a:blip>
          <a:stretch>
            <a:fillRect/>
          </a:stretch>
        </p:blipFill>
        <p:spPr>
          <a:xfrm>
            <a:off x="4417195" y="4203119"/>
            <a:ext cx="360001" cy="360001"/>
          </a:xfrm>
          <a:prstGeom prst="rect">
            <a:avLst/>
          </a:prstGeom>
          <a:ln w="12700">
            <a:miter lim="400000"/>
          </a:ln>
        </p:spPr>
      </p:pic>
      <p:grpSp>
        <p:nvGrpSpPr>
          <p:cNvPr id="138" name="Gruppieren 5"/>
          <p:cNvGrpSpPr/>
          <p:nvPr/>
        </p:nvGrpSpPr>
        <p:grpSpPr>
          <a:xfrm>
            <a:off x="4794839" y="2546075"/>
            <a:ext cx="345491" cy="205803"/>
            <a:chOff x="0" y="0"/>
            <a:chExt cx="345489" cy="205801"/>
          </a:xfrm>
        </p:grpSpPr>
        <p:sp>
          <p:nvSpPr>
            <p:cNvPr id="136" name="Ellipse 4"/>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137" name="Ellipse 63"/>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pic>
        <p:nvPicPr>
          <p:cNvPr id="139" name="Picture 5" descr="Picture 5"/>
          <p:cNvPicPr>
            <a:picLocks noChangeAspect="1"/>
          </p:cNvPicPr>
          <p:nvPr/>
        </p:nvPicPr>
        <p:blipFill>
          <a:blip r:embed="rId21">
            <a:extLst/>
          </a:blip>
          <a:stretch>
            <a:fillRect/>
          </a:stretch>
        </p:blipFill>
        <p:spPr>
          <a:xfrm>
            <a:off x="6795238" y="341629"/>
            <a:ext cx="1603557" cy="1439416"/>
          </a:xfrm>
          <a:prstGeom prst="rect">
            <a:avLst/>
          </a:prstGeom>
          <a:ln w="12700">
            <a:miter lim="400000"/>
          </a:ln>
        </p:spPr>
      </p:pic>
      <p:pic>
        <p:nvPicPr>
          <p:cNvPr id="140" name="Picture 9" descr="Picture 9"/>
          <p:cNvPicPr>
            <a:picLocks noChangeAspect="1"/>
          </p:cNvPicPr>
          <p:nvPr/>
        </p:nvPicPr>
        <p:blipFill>
          <a:blip r:embed="rId22">
            <a:extLst/>
          </a:blip>
          <a:stretch>
            <a:fillRect/>
          </a:stretch>
        </p:blipFill>
        <p:spPr>
          <a:xfrm>
            <a:off x="3670108" y="1590303"/>
            <a:ext cx="4886372" cy="291225"/>
          </a:xfrm>
          <a:prstGeom prst="rect">
            <a:avLst/>
          </a:prstGeom>
          <a:ln w="12700">
            <a:miter lim="400000"/>
          </a:ln>
        </p:spPr>
      </p:pic>
      <p:pic>
        <p:nvPicPr>
          <p:cNvPr id="141" name="Picture 11" descr="Picture 11"/>
          <p:cNvPicPr>
            <a:picLocks noChangeAspect="1"/>
          </p:cNvPicPr>
          <p:nvPr/>
        </p:nvPicPr>
        <p:blipFill>
          <a:blip r:embed="rId23">
            <a:extLst/>
          </a:blip>
          <a:stretch>
            <a:fillRect/>
          </a:stretch>
        </p:blipFill>
        <p:spPr>
          <a:xfrm>
            <a:off x="8256120" y="2126286"/>
            <a:ext cx="391077" cy="3903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7"/>
                                        </p:tgtEl>
                                        <p:attrNameLst>
                                          <p:attrName>style.visibility</p:attrName>
                                        </p:attrNameLst>
                                      </p:cBhvr>
                                      <p:to>
                                        <p:strVal val="visible"/>
                                      </p:to>
                                    </p:set>
                                    <p:animEffect transition="in" filter="dissolve">
                                      <p:cBhvr>
                                        <p:cTn id="7" dur="1000"/>
                                        <p:tgtEl>
                                          <p:spTgt spid="97"/>
                                        </p:tgtEl>
                                      </p:cBhvr>
                                    </p:animEffect>
                                  </p:childTnLst>
                                </p:cTn>
                              </p:par>
                            </p:childTnLst>
                          </p:cTn>
                        </p:par>
                        <p:par>
                          <p:cTn id="8" fill="hold">
                            <p:stCondLst>
                              <p:cond delay="1000"/>
                            </p:stCondLst>
                            <p:childTnLst>
                              <p:par>
                                <p:cTn id="9" presetID="1" presetClass="entr" presetSubtype="0" fill="hold" grpId="2" nodeType="after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3" nodeType="afterEffect">
                                  <p:stCondLst>
                                    <p:cond delay="0"/>
                                  </p:stCondLst>
                                  <p:childTnLst>
                                    <p:set>
                                      <p:cBhvr>
                                        <p:cTn id="13" dur="1" fill="hold">
                                          <p:stCondLst>
                                            <p:cond delay="0"/>
                                          </p:stCondLst>
                                        </p:cTn>
                                        <p:tgtEl>
                                          <p:spTgt spid="140"/>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4"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par>
                          <p:cTn id="17" fill="hold">
                            <p:stCondLst>
                              <p:cond delay="1000"/>
                            </p:stCondLst>
                            <p:childTnLst>
                              <p:par>
                                <p:cTn id="18" presetID="9" presetClass="entr" fill="hold" grpId="5" nodeType="afterEffect">
                                  <p:stCondLst>
                                    <p:cond delay="0"/>
                                  </p:stCondLst>
                                  <p:iterate>
                                    <p:tmAbs val="0"/>
                                  </p:iterate>
                                  <p:childTnLst>
                                    <p:set>
                                      <p:cBhvr>
                                        <p:cTn id="19" fill="hold"/>
                                        <p:tgtEl>
                                          <p:spTgt spid="139"/>
                                        </p:tgtEl>
                                        <p:attrNameLst>
                                          <p:attrName>style.visibility</p:attrName>
                                        </p:attrNameLst>
                                      </p:cBhvr>
                                      <p:to>
                                        <p:strVal val="visible"/>
                                      </p:to>
                                    </p:set>
                                    <p:animEffect transition="in" filter="dissolve">
                                      <p:cBhvr>
                                        <p:cTn id="20" dur="1000"/>
                                        <p:tgtEl>
                                          <p:spTgt spid="139"/>
                                        </p:tgtEl>
                                      </p:cBhvr>
                                    </p:animEffect>
                                  </p:childTnLst>
                                </p:cTn>
                              </p:par>
                            </p:childTnLst>
                          </p:cTn>
                        </p:par>
                        <p:par>
                          <p:cTn id="21" fill="hold">
                            <p:stCondLst>
                              <p:cond delay="2000"/>
                            </p:stCondLst>
                            <p:childTnLst>
                              <p:par>
                                <p:cTn id="22" presetID="1" presetClass="entr" presetSubtype="0" fill="hold" grpId="6" nodeType="afterEffect">
                                  <p:stCondLst>
                                    <p:cond delay="0"/>
                                  </p:stCondLst>
                                  <p:childTnLst>
                                    <p:set>
                                      <p:cBhvr>
                                        <p:cTn id="23" dur="1" fill="hold">
                                          <p:stCondLst>
                                            <p:cond delay="0"/>
                                          </p:stCondLst>
                                        </p:cTn>
                                        <p:tgtEl>
                                          <p:spTgt spid="10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7" nodeType="after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par>
                          <p:cTn id="27" fill="hold">
                            <p:stCondLst>
                              <p:cond delay="2000"/>
                            </p:stCondLst>
                            <p:childTnLst>
                              <p:par>
                                <p:cTn id="28" presetID="2" presetClass="entr" presetSubtype="4" fill="hold" grpId="8" nodeType="afterEffect">
                                  <p:stCondLst>
                                    <p:cond delay="0"/>
                                  </p:stCondLst>
                                  <p:iterate>
                                    <p:tmAbs val="0"/>
                                  </p:iterate>
                                  <p:childTnLst>
                                    <p:set>
                                      <p:cBhvr>
                                        <p:cTn id="29" fill="hold"/>
                                        <p:tgtEl>
                                          <p:spTgt spid="105"/>
                                        </p:tgtEl>
                                        <p:attrNameLst>
                                          <p:attrName>style.visibility</p:attrName>
                                        </p:attrNameLst>
                                      </p:cBhvr>
                                      <p:to>
                                        <p:strVal val="visible"/>
                                      </p:to>
                                    </p:set>
                                    <p:anim calcmode="lin" valueType="num">
                                      <p:cBhvr>
                                        <p:cTn id="30" dur="1000" fill="hold"/>
                                        <p:tgtEl>
                                          <p:spTgt spid="105"/>
                                        </p:tgtEl>
                                        <p:attrNameLst>
                                          <p:attrName>ppt_x</p:attrName>
                                        </p:attrNameLst>
                                      </p:cBhvr>
                                      <p:tavLst>
                                        <p:tav tm="0">
                                          <p:val>
                                            <p:strVal val="#ppt_x"/>
                                          </p:val>
                                        </p:tav>
                                        <p:tav tm="100000">
                                          <p:val>
                                            <p:strVal val="#ppt_x"/>
                                          </p:val>
                                        </p:tav>
                                      </p:tavLst>
                                    </p:anim>
                                    <p:anim calcmode="lin" valueType="num">
                                      <p:cBhvr>
                                        <p:cTn id="31" dur="1000" fill="hold"/>
                                        <p:tgtEl>
                                          <p:spTgt spid="105"/>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9" nodeType="afterEffect">
                                  <p:stCondLst>
                                    <p:cond delay="0"/>
                                  </p:stCondLst>
                                  <p:iterate>
                                    <p:tmAbs val="0"/>
                                  </p:iterate>
                                  <p:childTnLst>
                                    <p:set>
                                      <p:cBhvr>
                                        <p:cTn id="34" fill="hold"/>
                                        <p:tgtEl>
                                          <p:spTgt spid="98"/>
                                        </p:tgtEl>
                                        <p:attrNameLst>
                                          <p:attrName>style.visibility</p:attrName>
                                        </p:attrNameLst>
                                      </p:cBhvr>
                                      <p:to>
                                        <p:strVal val="visible"/>
                                      </p:to>
                                    </p:set>
                                    <p:anim calcmode="lin" valueType="num">
                                      <p:cBhvr>
                                        <p:cTn id="35" dur="1000" fill="hold"/>
                                        <p:tgtEl>
                                          <p:spTgt spid="98"/>
                                        </p:tgtEl>
                                        <p:attrNameLst>
                                          <p:attrName>ppt_x</p:attrName>
                                        </p:attrNameLst>
                                      </p:cBhvr>
                                      <p:tavLst>
                                        <p:tav tm="0">
                                          <p:val>
                                            <p:strVal val="#ppt_x"/>
                                          </p:val>
                                        </p:tav>
                                        <p:tav tm="100000">
                                          <p:val>
                                            <p:strVal val="#ppt_x"/>
                                          </p:val>
                                        </p:tav>
                                      </p:tavLst>
                                    </p:anim>
                                    <p:anim calcmode="lin" valueType="num">
                                      <p:cBhvr>
                                        <p:cTn id="36" dur="1000" fill="hold"/>
                                        <p:tgtEl>
                                          <p:spTgt spid="98"/>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1" fill="hold" grpId="10" nodeType="afterEffect">
                                  <p:stCondLst>
                                    <p:cond delay="0"/>
                                  </p:stCondLst>
                                  <p:iterate>
                                    <p:tmAbs val="0"/>
                                  </p:iterate>
                                  <p:childTnLst>
                                    <p:set>
                                      <p:cBhvr>
                                        <p:cTn id="39" fill="hold"/>
                                        <p:tgtEl>
                                          <p:spTgt spid="102"/>
                                        </p:tgtEl>
                                        <p:attrNameLst>
                                          <p:attrName>style.visibility</p:attrName>
                                        </p:attrNameLst>
                                      </p:cBhvr>
                                      <p:to>
                                        <p:strVal val="visible"/>
                                      </p:to>
                                    </p:set>
                                    <p:anim calcmode="lin" valueType="num">
                                      <p:cBhvr>
                                        <p:cTn id="40" dur="200" fill="hold"/>
                                        <p:tgtEl>
                                          <p:spTgt spid="102"/>
                                        </p:tgtEl>
                                        <p:attrNameLst>
                                          <p:attrName>ppt_x</p:attrName>
                                        </p:attrNameLst>
                                      </p:cBhvr>
                                      <p:tavLst>
                                        <p:tav tm="0">
                                          <p:val>
                                            <p:strVal val="#ppt_x"/>
                                          </p:val>
                                        </p:tav>
                                        <p:tav tm="100000">
                                          <p:val>
                                            <p:strVal val="#ppt_x"/>
                                          </p:val>
                                        </p:tav>
                                      </p:tavLst>
                                    </p:anim>
                                    <p:anim calcmode="lin" valueType="num">
                                      <p:cBhvr>
                                        <p:cTn id="41" dur="200" fill="hold"/>
                                        <p:tgtEl>
                                          <p:spTgt spid="102"/>
                                        </p:tgtEl>
                                        <p:attrNameLst>
                                          <p:attrName>ppt_y</p:attrName>
                                        </p:attrNameLst>
                                      </p:cBhvr>
                                      <p:tavLst>
                                        <p:tav tm="0">
                                          <p:val>
                                            <p:strVal val="0-#ppt_h/2"/>
                                          </p:val>
                                        </p:tav>
                                        <p:tav tm="100000">
                                          <p:val>
                                            <p:strVal val="#ppt_y"/>
                                          </p:val>
                                        </p:tav>
                                      </p:tavLst>
                                    </p:anim>
                                  </p:childTnLst>
                                </p:cTn>
                              </p:par>
                            </p:childTnLst>
                          </p:cTn>
                        </p:par>
                        <p:par>
                          <p:cTn id="42" fill="hold">
                            <p:stCondLst>
                              <p:cond delay="4200"/>
                            </p:stCondLst>
                            <p:childTnLst>
                              <p:par>
                                <p:cTn id="43" presetID="1" presetClass="entr" presetSubtype="0" fill="hold" grpId="11" nodeType="after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par>
                          <p:cTn id="45" fill="hold">
                            <p:stCondLst>
                              <p:cond delay="4200"/>
                            </p:stCondLst>
                            <p:childTnLst>
                              <p:par>
                                <p:cTn id="46" presetID="1" presetClass="entr" presetSubtype="0" fill="hold" grpId="12" nodeType="afterEffect">
                                  <p:stCondLst>
                                    <p:cond delay="0"/>
                                  </p:stCondLst>
                                  <p:childTnLst>
                                    <p:set>
                                      <p:cBhvr>
                                        <p:cTn id="47" dur="1" fill="hold">
                                          <p:stCondLst>
                                            <p:cond delay="0"/>
                                          </p:stCondLst>
                                        </p:cTn>
                                        <p:tgtEl>
                                          <p:spTgt spid="100"/>
                                        </p:tgtEl>
                                        <p:attrNameLst>
                                          <p:attrName>style.visibility</p:attrName>
                                        </p:attrNameLst>
                                      </p:cBhvr>
                                      <p:to>
                                        <p:strVal val="visible"/>
                                      </p:to>
                                    </p:set>
                                  </p:childTnLst>
                                </p:cTn>
                              </p:par>
                            </p:childTnLst>
                          </p:cTn>
                        </p:par>
                        <p:par>
                          <p:cTn id="48" fill="hold">
                            <p:stCondLst>
                              <p:cond delay="4200"/>
                            </p:stCondLst>
                            <p:childTnLst>
                              <p:par>
                                <p:cTn id="49" presetID="2" presetClass="entr" presetSubtype="1" fill="hold" grpId="13" nodeType="afterEffect">
                                  <p:stCondLst>
                                    <p:cond delay="0"/>
                                  </p:stCondLst>
                                  <p:iterate>
                                    <p:tmAbs val="0"/>
                                  </p:iterate>
                                  <p:childTnLst>
                                    <p:set>
                                      <p:cBhvr>
                                        <p:cTn id="50" fill="hold"/>
                                        <p:tgtEl>
                                          <p:spTgt spid="103"/>
                                        </p:tgtEl>
                                        <p:attrNameLst>
                                          <p:attrName>style.visibility</p:attrName>
                                        </p:attrNameLst>
                                      </p:cBhvr>
                                      <p:to>
                                        <p:strVal val="visible"/>
                                      </p:to>
                                    </p:set>
                                    <p:anim calcmode="lin" valueType="num">
                                      <p:cBhvr>
                                        <p:cTn id="51" dur="200" fill="hold"/>
                                        <p:tgtEl>
                                          <p:spTgt spid="103"/>
                                        </p:tgtEl>
                                        <p:attrNameLst>
                                          <p:attrName>ppt_x</p:attrName>
                                        </p:attrNameLst>
                                      </p:cBhvr>
                                      <p:tavLst>
                                        <p:tav tm="0">
                                          <p:val>
                                            <p:strVal val="#ppt_x"/>
                                          </p:val>
                                        </p:tav>
                                        <p:tav tm="100000">
                                          <p:val>
                                            <p:strVal val="#ppt_x"/>
                                          </p:val>
                                        </p:tav>
                                      </p:tavLst>
                                    </p:anim>
                                    <p:anim calcmode="lin" valueType="num">
                                      <p:cBhvr>
                                        <p:cTn id="52" dur="200" fill="hold"/>
                                        <p:tgtEl>
                                          <p:spTgt spid="103"/>
                                        </p:tgtEl>
                                        <p:attrNameLst>
                                          <p:attrName>ppt_y</p:attrName>
                                        </p:attrNameLst>
                                      </p:cBhvr>
                                      <p:tavLst>
                                        <p:tav tm="0">
                                          <p:val>
                                            <p:strVal val="0-#ppt_h/2"/>
                                          </p:val>
                                        </p:tav>
                                        <p:tav tm="100000">
                                          <p:val>
                                            <p:strVal val="#ppt_y"/>
                                          </p:val>
                                        </p:tav>
                                      </p:tavLst>
                                    </p:anim>
                                  </p:childTnLst>
                                </p:cTn>
                              </p:par>
                            </p:childTnLst>
                          </p:cTn>
                        </p:par>
                        <p:par>
                          <p:cTn id="53" fill="hold">
                            <p:stCondLst>
                              <p:cond delay="4400"/>
                            </p:stCondLst>
                            <p:childTnLst>
                              <p:par>
                                <p:cTn id="54" presetID="2" presetClass="entr" presetSubtype="1" fill="hold" grpId="14" nodeType="afterEffect">
                                  <p:stCondLst>
                                    <p:cond delay="0"/>
                                  </p:stCondLst>
                                  <p:iterate>
                                    <p:tmAbs val="0"/>
                                  </p:iterate>
                                  <p:childTnLst>
                                    <p:set>
                                      <p:cBhvr>
                                        <p:cTn id="55" fill="hold"/>
                                        <p:tgtEl>
                                          <p:spTgt spid="138"/>
                                        </p:tgtEl>
                                        <p:attrNameLst>
                                          <p:attrName>style.visibility</p:attrName>
                                        </p:attrNameLst>
                                      </p:cBhvr>
                                      <p:to>
                                        <p:strVal val="visible"/>
                                      </p:to>
                                    </p:set>
                                    <p:anim calcmode="lin" valueType="num">
                                      <p:cBhvr>
                                        <p:cTn id="56" dur="200" fill="hold"/>
                                        <p:tgtEl>
                                          <p:spTgt spid="138"/>
                                        </p:tgtEl>
                                        <p:attrNameLst>
                                          <p:attrName>ppt_x</p:attrName>
                                        </p:attrNameLst>
                                      </p:cBhvr>
                                      <p:tavLst>
                                        <p:tav tm="0">
                                          <p:val>
                                            <p:strVal val="#ppt_x"/>
                                          </p:val>
                                        </p:tav>
                                        <p:tav tm="100000">
                                          <p:val>
                                            <p:strVal val="#ppt_x"/>
                                          </p:val>
                                        </p:tav>
                                      </p:tavLst>
                                    </p:anim>
                                    <p:anim calcmode="lin" valueType="num">
                                      <p:cBhvr>
                                        <p:cTn id="57" dur="200" fill="hold"/>
                                        <p:tgtEl>
                                          <p:spTgt spid="138"/>
                                        </p:tgtEl>
                                        <p:attrNameLst>
                                          <p:attrName>ppt_y</p:attrName>
                                        </p:attrNameLst>
                                      </p:cBhvr>
                                      <p:tavLst>
                                        <p:tav tm="0">
                                          <p:val>
                                            <p:strVal val="0-#ppt_h/2"/>
                                          </p:val>
                                        </p:tav>
                                        <p:tav tm="100000">
                                          <p:val>
                                            <p:strVal val="#ppt_y"/>
                                          </p:val>
                                        </p:tav>
                                      </p:tavLst>
                                    </p:anim>
                                  </p:childTnLst>
                                </p:cTn>
                              </p:par>
                            </p:childTnLst>
                          </p:cTn>
                        </p:par>
                        <p:par>
                          <p:cTn id="58" fill="hold">
                            <p:stCondLst>
                              <p:cond delay="4600"/>
                            </p:stCondLst>
                            <p:childTnLst>
                              <p:par>
                                <p:cTn id="59" presetID="2" presetClass="entr" presetSubtype="1" fill="hold" grpId="15" nodeType="afterEffect">
                                  <p:stCondLst>
                                    <p:cond delay="0"/>
                                  </p:stCondLst>
                                  <p:iterate>
                                    <p:tmAbs val="0"/>
                                  </p:iterate>
                                  <p:childTnLst>
                                    <p:set>
                                      <p:cBhvr>
                                        <p:cTn id="60" fill="hold"/>
                                        <p:tgtEl>
                                          <p:spTgt spid="104"/>
                                        </p:tgtEl>
                                        <p:attrNameLst>
                                          <p:attrName>style.visibility</p:attrName>
                                        </p:attrNameLst>
                                      </p:cBhvr>
                                      <p:to>
                                        <p:strVal val="visible"/>
                                      </p:to>
                                    </p:set>
                                    <p:anim calcmode="lin" valueType="num">
                                      <p:cBhvr>
                                        <p:cTn id="61" dur="200" fill="hold"/>
                                        <p:tgtEl>
                                          <p:spTgt spid="104"/>
                                        </p:tgtEl>
                                        <p:attrNameLst>
                                          <p:attrName>ppt_x</p:attrName>
                                        </p:attrNameLst>
                                      </p:cBhvr>
                                      <p:tavLst>
                                        <p:tav tm="0">
                                          <p:val>
                                            <p:strVal val="#ppt_x"/>
                                          </p:val>
                                        </p:tav>
                                        <p:tav tm="100000">
                                          <p:val>
                                            <p:strVal val="#ppt_x"/>
                                          </p:val>
                                        </p:tav>
                                      </p:tavLst>
                                    </p:anim>
                                    <p:anim calcmode="lin" valueType="num">
                                      <p:cBhvr>
                                        <p:cTn id="62" dur="200" fill="hold"/>
                                        <p:tgtEl>
                                          <p:spTgt spid="104"/>
                                        </p:tgtEl>
                                        <p:attrNameLst>
                                          <p:attrName>ppt_y</p:attrName>
                                        </p:attrNameLst>
                                      </p:cBhvr>
                                      <p:tavLst>
                                        <p:tav tm="0">
                                          <p:val>
                                            <p:strVal val="0-#ppt_h/2"/>
                                          </p:val>
                                        </p:tav>
                                        <p:tav tm="100000">
                                          <p:val>
                                            <p:strVal val="#ppt_y"/>
                                          </p:val>
                                        </p:tav>
                                      </p:tavLst>
                                    </p:anim>
                                  </p:childTnLst>
                                </p:cTn>
                              </p:par>
                            </p:childTnLst>
                          </p:cTn>
                        </p:par>
                        <p:par>
                          <p:cTn id="63" fill="hold">
                            <p:stCondLst>
                              <p:cond delay="4800"/>
                            </p:stCondLst>
                            <p:childTnLst>
                              <p:par>
                                <p:cTn id="64" presetID="9" presetClass="entr" fill="hold" grpId="16" nodeType="afterEffect">
                                  <p:stCondLst>
                                    <p:cond delay="0"/>
                                  </p:stCondLst>
                                  <p:iterate>
                                    <p:tmAbs val="0"/>
                                  </p:iterate>
                                  <p:childTnLst>
                                    <p:set>
                                      <p:cBhvr>
                                        <p:cTn id="65" fill="hold"/>
                                        <p:tgtEl>
                                          <p:spTgt spid="116"/>
                                        </p:tgtEl>
                                        <p:attrNameLst>
                                          <p:attrName>style.visibility</p:attrName>
                                        </p:attrNameLst>
                                      </p:cBhvr>
                                      <p:to>
                                        <p:strVal val="visible"/>
                                      </p:to>
                                    </p:set>
                                    <p:animEffect transition="in" filter="dissolve">
                                      <p:cBhvr>
                                        <p:cTn id="66" dur="1000"/>
                                        <p:tgtEl>
                                          <p:spTgt spid="116"/>
                                        </p:tgtEl>
                                      </p:cBhvr>
                                    </p:animEffect>
                                  </p:childTnLst>
                                </p:cTn>
                              </p:par>
                            </p:childTnLst>
                          </p:cTn>
                        </p:par>
                        <p:par>
                          <p:cTn id="67" fill="hold">
                            <p:stCondLst>
                              <p:cond delay="5800"/>
                            </p:stCondLst>
                            <p:childTnLst>
                              <p:par>
                                <p:cTn id="68" presetID="9" presetClass="entr" fill="hold" grpId="17" nodeType="afterEffect">
                                  <p:stCondLst>
                                    <p:cond delay="0"/>
                                  </p:stCondLst>
                                  <p:iterate>
                                    <p:tmAbs val="0"/>
                                  </p:iterate>
                                  <p:childTnLst>
                                    <p:set>
                                      <p:cBhvr>
                                        <p:cTn id="69" fill="hold"/>
                                        <p:tgtEl>
                                          <p:spTgt spid="117"/>
                                        </p:tgtEl>
                                        <p:attrNameLst>
                                          <p:attrName>style.visibility</p:attrName>
                                        </p:attrNameLst>
                                      </p:cBhvr>
                                      <p:to>
                                        <p:strVal val="visible"/>
                                      </p:to>
                                    </p:set>
                                    <p:animEffect transition="in" filter="dissolve">
                                      <p:cBhvr>
                                        <p:cTn id="70" dur="1000"/>
                                        <p:tgtEl>
                                          <p:spTgt spid="117"/>
                                        </p:tgtEl>
                                      </p:cBhvr>
                                    </p:animEffect>
                                  </p:childTnLst>
                                </p:cTn>
                              </p:par>
                            </p:childTnLst>
                          </p:cTn>
                        </p:par>
                        <p:par>
                          <p:cTn id="71" fill="hold">
                            <p:stCondLst>
                              <p:cond delay="6800"/>
                            </p:stCondLst>
                            <p:childTnLst>
                              <p:par>
                                <p:cTn id="72" presetID="9" presetClass="entr" fill="hold" grpId="18" nodeType="afterEffect">
                                  <p:stCondLst>
                                    <p:cond delay="0"/>
                                  </p:stCondLst>
                                  <p:iterate>
                                    <p:tmAbs val="0"/>
                                  </p:iterate>
                                  <p:childTnLst>
                                    <p:set>
                                      <p:cBhvr>
                                        <p:cTn id="73" fill="hold"/>
                                        <p:tgtEl>
                                          <p:spTgt spid="118"/>
                                        </p:tgtEl>
                                        <p:attrNameLst>
                                          <p:attrName>style.visibility</p:attrName>
                                        </p:attrNameLst>
                                      </p:cBhvr>
                                      <p:to>
                                        <p:strVal val="visible"/>
                                      </p:to>
                                    </p:set>
                                    <p:animEffect transition="in" filter="dissolve">
                                      <p:cBhvr>
                                        <p:cTn id="74" dur="1000"/>
                                        <p:tgtEl>
                                          <p:spTgt spid="118"/>
                                        </p:tgtEl>
                                      </p:cBhvr>
                                    </p:animEffect>
                                  </p:childTnLst>
                                </p:cTn>
                              </p:par>
                            </p:childTnLst>
                          </p:cTn>
                        </p:par>
                        <p:par>
                          <p:cTn id="75" fill="hold">
                            <p:stCondLst>
                              <p:cond delay="7800"/>
                            </p:stCondLst>
                            <p:childTnLst>
                              <p:par>
                                <p:cTn id="76" presetID="9" presetClass="entr" fill="hold" grpId="19" nodeType="afterEffect">
                                  <p:stCondLst>
                                    <p:cond delay="0"/>
                                  </p:stCondLst>
                                  <p:iterate>
                                    <p:tmAbs val="0"/>
                                  </p:iterate>
                                  <p:childTnLst>
                                    <p:set>
                                      <p:cBhvr>
                                        <p:cTn id="77" fill="hold"/>
                                        <p:tgtEl>
                                          <p:spTgt spid="119"/>
                                        </p:tgtEl>
                                        <p:attrNameLst>
                                          <p:attrName>style.visibility</p:attrName>
                                        </p:attrNameLst>
                                      </p:cBhvr>
                                      <p:to>
                                        <p:strVal val="visible"/>
                                      </p:to>
                                    </p:set>
                                    <p:animEffect transition="in" filter="dissolve">
                                      <p:cBhvr>
                                        <p:cTn id="78" dur="500"/>
                                        <p:tgtEl>
                                          <p:spTgt spid="119"/>
                                        </p:tgtEl>
                                      </p:cBhvr>
                                    </p:animEffect>
                                  </p:childTnLst>
                                </p:cTn>
                              </p:par>
                            </p:childTnLst>
                          </p:cTn>
                        </p:par>
                        <p:par>
                          <p:cTn id="79" fill="hold">
                            <p:stCondLst>
                              <p:cond delay="8300"/>
                            </p:stCondLst>
                            <p:childTnLst>
                              <p:par>
                                <p:cTn id="80" presetID="9" presetClass="entr" fill="hold" grpId="20" nodeType="afterEffect">
                                  <p:stCondLst>
                                    <p:cond delay="0"/>
                                  </p:stCondLst>
                                  <p:iterate>
                                    <p:tmAbs val="0"/>
                                  </p:iterate>
                                  <p:childTnLst>
                                    <p:set>
                                      <p:cBhvr>
                                        <p:cTn id="81" fill="hold"/>
                                        <p:tgtEl>
                                          <p:spTgt spid="120"/>
                                        </p:tgtEl>
                                        <p:attrNameLst>
                                          <p:attrName>style.visibility</p:attrName>
                                        </p:attrNameLst>
                                      </p:cBhvr>
                                      <p:to>
                                        <p:strVal val="visible"/>
                                      </p:to>
                                    </p:set>
                                    <p:animEffect transition="in" filter="dissolve">
                                      <p:cBhvr>
                                        <p:cTn id="82" dur="500"/>
                                        <p:tgtEl>
                                          <p:spTgt spid="120"/>
                                        </p:tgtEl>
                                      </p:cBhvr>
                                    </p:animEffect>
                                  </p:childTnLst>
                                </p:cTn>
                              </p:par>
                            </p:childTnLst>
                          </p:cTn>
                        </p:par>
                        <p:par>
                          <p:cTn id="83" fill="hold">
                            <p:stCondLst>
                              <p:cond delay="8800"/>
                            </p:stCondLst>
                            <p:childTnLst>
                              <p:par>
                                <p:cTn id="84" presetID="9" presetClass="entr" fill="hold" grpId="21" nodeType="afterEffect">
                                  <p:stCondLst>
                                    <p:cond delay="0"/>
                                  </p:stCondLst>
                                  <p:iterate>
                                    <p:tmAbs val="0"/>
                                  </p:iterate>
                                  <p:childTnLst>
                                    <p:set>
                                      <p:cBhvr>
                                        <p:cTn id="85" fill="hold"/>
                                        <p:tgtEl>
                                          <p:spTgt spid="121"/>
                                        </p:tgtEl>
                                        <p:attrNameLst>
                                          <p:attrName>style.visibility</p:attrName>
                                        </p:attrNameLst>
                                      </p:cBhvr>
                                      <p:to>
                                        <p:strVal val="visible"/>
                                      </p:to>
                                    </p:set>
                                    <p:animEffect transition="in" filter="dissolve">
                                      <p:cBhvr>
                                        <p:cTn id="86" dur="500"/>
                                        <p:tgtEl>
                                          <p:spTgt spid="121"/>
                                        </p:tgtEl>
                                      </p:cBhvr>
                                    </p:animEffect>
                                  </p:childTnLst>
                                </p:cTn>
                              </p:par>
                            </p:childTnLst>
                          </p:cTn>
                        </p:par>
                        <p:par>
                          <p:cTn id="87" fill="hold">
                            <p:stCondLst>
                              <p:cond delay="9300"/>
                            </p:stCondLst>
                            <p:childTnLst>
                              <p:par>
                                <p:cTn id="88" presetID="9" presetClass="entr" fill="hold" grpId="22" nodeType="afterEffect">
                                  <p:stCondLst>
                                    <p:cond delay="0"/>
                                  </p:stCondLst>
                                  <p:iterate>
                                    <p:tmAbs val="0"/>
                                  </p:iterate>
                                  <p:childTnLst>
                                    <p:set>
                                      <p:cBhvr>
                                        <p:cTn id="89" fill="hold"/>
                                        <p:tgtEl>
                                          <p:spTgt spid="122"/>
                                        </p:tgtEl>
                                        <p:attrNameLst>
                                          <p:attrName>style.visibility</p:attrName>
                                        </p:attrNameLst>
                                      </p:cBhvr>
                                      <p:to>
                                        <p:strVal val="visible"/>
                                      </p:to>
                                    </p:set>
                                    <p:animEffect transition="in" filter="dissolve">
                                      <p:cBhvr>
                                        <p:cTn id="90" dur="500"/>
                                        <p:tgtEl>
                                          <p:spTgt spid="122"/>
                                        </p:tgtEl>
                                      </p:cBhvr>
                                    </p:animEffect>
                                  </p:childTnLst>
                                </p:cTn>
                              </p:par>
                            </p:childTnLst>
                          </p:cTn>
                        </p:par>
                        <p:par>
                          <p:cTn id="91" fill="hold">
                            <p:stCondLst>
                              <p:cond delay="9800"/>
                            </p:stCondLst>
                            <p:childTnLst>
                              <p:par>
                                <p:cTn id="92" presetID="22" presetClass="entr" presetSubtype="4" fill="hold" grpId="23" nodeType="afterEffect">
                                  <p:stCondLst>
                                    <p:cond delay="0"/>
                                  </p:stCondLst>
                                  <p:iterate>
                                    <p:tmAbs val="0"/>
                                  </p:iterate>
                                  <p:childTnLst>
                                    <p:set>
                                      <p:cBhvr>
                                        <p:cTn id="93" fill="hold"/>
                                        <p:tgtEl>
                                          <p:spTgt spid="123"/>
                                        </p:tgtEl>
                                        <p:attrNameLst>
                                          <p:attrName>style.visibility</p:attrName>
                                        </p:attrNameLst>
                                      </p:cBhvr>
                                      <p:to>
                                        <p:strVal val="visible"/>
                                      </p:to>
                                    </p:set>
                                    <p:animEffect transition="in" filter="wipe(down)">
                                      <p:cBhvr>
                                        <p:cTn id="94" dur="500"/>
                                        <p:tgtEl>
                                          <p:spTgt spid="123"/>
                                        </p:tgtEl>
                                      </p:cBhvr>
                                    </p:animEffect>
                                  </p:childTnLst>
                                </p:cTn>
                              </p:par>
                            </p:childTnLst>
                          </p:cTn>
                        </p:par>
                        <p:par>
                          <p:cTn id="95" fill="hold">
                            <p:stCondLst>
                              <p:cond delay="10300"/>
                            </p:stCondLst>
                            <p:childTnLst>
                              <p:par>
                                <p:cTn id="96" presetID="22" presetClass="entr" presetSubtype="4" fill="hold" grpId="24" nodeType="afterEffect">
                                  <p:stCondLst>
                                    <p:cond delay="0"/>
                                  </p:stCondLst>
                                  <p:iterate>
                                    <p:tmAbs val="0"/>
                                  </p:iterate>
                                  <p:childTnLst>
                                    <p:set>
                                      <p:cBhvr>
                                        <p:cTn id="97" fill="hold"/>
                                        <p:tgtEl>
                                          <p:spTgt spid="124"/>
                                        </p:tgtEl>
                                        <p:attrNameLst>
                                          <p:attrName>style.visibility</p:attrName>
                                        </p:attrNameLst>
                                      </p:cBhvr>
                                      <p:to>
                                        <p:strVal val="visible"/>
                                      </p:to>
                                    </p:set>
                                    <p:animEffect transition="in" filter="wipe(down)">
                                      <p:cBhvr>
                                        <p:cTn id="98" dur="500"/>
                                        <p:tgtEl>
                                          <p:spTgt spid="124"/>
                                        </p:tgtEl>
                                      </p:cBhvr>
                                    </p:animEffect>
                                  </p:childTnLst>
                                </p:cTn>
                              </p:par>
                            </p:childTnLst>
                          </p:cTn>
                        </p:par>
                        <p:par>
                          <p:cTn id="99" fill="hold">
                            <p:stCondLst>
                              <p:cond delay="10800"/>
                            </p:stCondLst>
                            <p:childTnLst>
                              <p:par>
                                <p:cTn id="100" presetID="22" presetClass="entr" presetSubtype="4" fill="hold" grpId="25" nodeType="afterEffect">
                                  <p:stCondLst>
                                    <p:cond delay="0"/>
                                  </p:stCondLst>
                                  <p:iterate>
                                    <p:tmAbs val="0"/>
                                  </p:iterate>
                                  <p:childTnLst>
                                    <p:set>
                                      <p:cBhvr>
                                        <p:cTn id="101" fill="hold"/>
                                        <p:tgtEl>
                                          <p:spTgt spid="125"/>
                                        </p:tgtEl>
                                        <p:attrNameLst>
                                          <p:attrName>style.visibility</p:attrName>
                                        </p:attrNameLst>
                                      </p:cBhvr>
                                      <p:to>
                                        <p:strVal val="visible"/>
                                      </p:to>
                                    </p:set>
                                    <p:animEffect transition="in" filter="wipe(down)">
                                      <p:cBhvr>
                                        <p:cTn id="102" dur="500"/>
                                        <p:tgtEl>
                                          <p:spTgt spid="125"/>
                                        </p:tgtEl>
                                      </p:cBhvr>
                                    </p:animEffect>
                                  </p:childTnLst>
                                </p:cTn>
                              </p:par>
                            </p:childTnLst>
                          </p:cTn>
                        </p:par>
                        <p:par>
                          <p:cTn id="103" fill="hold">
                            <p:stCondLst>
                              <p:cond delay="11300"/>
                            </p:stCondLst>
                            <p:childTnLst>
                              <p:par>
                                <p:cTn id="104" presetID="22" presetClass="entr" presetSubtype="4" fill="hold" grpId="26" nodeType="afterEffect">
                                  <p:stCondLst>
                                    <p:cond delay="0"/>
                                  </p:stCondLst>
                                  <p:iterate>
                                    <p:tmAbs val="0"/>
                                  </p:iterate>
                                  <p:childTnLst>
                                    <p:set>
                                      <p:cBhvr>
                                        <p:cTn id="105" fill="hold"/>
                                        <p:tgtEl>
                                          <p:spTgt spid="126"/>
                                        </p:tgtEl>
                                        <p:attrNameLst>
                                          <p:attrName>style.visibility</p:attrName>
                                        </p:attrNameLst>
                                      </p:cBhvr>
                                      <p:to>
                                        <p:strVal val="visible"/>
                                      </p:to>
                                    </p:set>
                                    <p:animEffect transition="in" filter="wipe(down)">
                                      <p:cBhvr>
                                        <p:cTn id="106" dur="500"/>
                                        <p:tgtEl>
                                          <p:spTgt spid="126"/>
                                        </p:tgtEl>
                                      </p:cBhvr>
                                    </p:animEffect>
                                  </p:childTnLst>
                                </p:cTn>
                              </p:par>
                            </p:childTnLst>
                          </p:cTn>
                        </p:par>
                        <p:par>
                          <p:cTn id="107" fill="hold">
                            <p:stCondLst>
                              <p:cond delay="11800"/>
                            </p:stCondLst>
                            <p:childTnLst>
                              <p:par>
                                <p:cTn id="108" presetID="9" presetClass="entr" fill="hold" grpId="27" nodeType="afterEffect">
                                  <p:stCondLst>
                                    <p:cond delay="0"/>
                                  </p:stCondLst>
                                  <p:iterate>
                                    <p:tmAbs val="0"/>
                                  </p:iterate>
                                  <p:childTnLst>
                                    <p:set>
                                      <p:cBhvr>
                                        <p:cTn id="109" fill="hold"/>
                                        <p:tgtEl>
                                          <p:spTgt spid="99"/>
                                        </p:tgtEl>
                                        <p:attrNameLst>
                                          <p:attrName>style.visibility</p:attrName>
                                        </p:attrNameLst>
                                      </p:cBhvr>
                                      <p:to>
                                        <p:strVal val="visible"/>
                                      </p:to>
                                    </p:set>
                                    <p:animEffect transition="in" filter="dissolve">
                                      <p:cBhvr>
                                        <p:cTn id="110" dur="500"/>
                                        <p:tgtEl>
                                          <p:spTgt spid="99"/>
                                        </p:tgtEl>
                                      </p:cBhvr>
                                    </p:animEffect>
                                  </p:childTnLst>
                                </p:cTn>
                              </p:par>
                            </p:childTnLst>
                          </p:cTn>
                        </p:par>
                        <p:par>
                          <p:cTn id="111" fill="hold">
                            <p:stCondLst>
                              <p:cond delay="12300"/>
                            </p:stCondLst>
                            <p:childTnLst>
                              <p:par>
                                <p:cTn id="112" presetID="9" presetClass="entr" presetSubtype="0" fill="hold" grpId="28" nodeType="afterEffect">
                                  <p:stCondLst>
                                    <p:cond delay="500"/>
                                  </p:stCondLst>
                                  <p:childTnLst>
                                    <p:set>
                                      <p:cBhvr>
                                        <p:cTn id="113" dur="1" fill="hold">
                                          <p:stCondLst>
                                            <p:cond delay="0"/>
                                          </p:stCondLst>
                                        </p:cTn>
                                        <p:tgtEl>
                                          <p:spTgt spid="127">
                                            <p:bg/>
                                          </p:spTgt>
                                        </p:tgtEl>
                                        <p:attrNameLst>
                                          <p:attrName>style.visibility</p:attrName>
                                        </p:attrNameLst>
                                      </p:cBhvr>
                                      <p:to>
                                        <p:strVal val="visible"/>
                                      </p:to>
                                    </p:set>
                                    <p:animEffect transition="in" filter="dissolve">
                                      <p:cBhvr>
                                        <p:cTn id="114" dur="1000"/>
                                        <p:tgtEl>
                                          <p:spTgt spid="127">
                                            <p:bg/>
                                          </p:spTgt>
                                        </p:tgtEl>
                                      </p:cBhvr>
                                    </p:animEffect>
                                  </p:childTnLst>
                                </p:cTn>
                              </p:par>
                              <p:par>
                                <p:cTn id="115" presetID="9" presetClass="entr" presetSubtype="0" fill="hold" grpId="28" nodeType="withEffect">
                                  <p:stCondLst>
                                    <p:cond delay="500"/>
                                  </p:stCondLst>
                                  <p:childTnLst>
                                    <p:set>
                                      <p:cBhvr>
                                        <p:cTn id="116" dur="1" fill="hold">
                                          <p:stCondLst>
                                            <p:cond delay="0"/>
                                          </p:stCondLst>
                                        </p:cTn>
                                        <p:tgtEl>
                                          <p:spTgt spid="127">
                                            <p:txEl>
                                              <p:pRg st="0" end="0"/>
                                            </p:txEl>
                                          </p:spTgt>
                                        </p:tgtEl>
                                        <p:attrNameLst>
                                          <p:attrName>style.visibility</p:attrName>
                                        </p:attrNameLst>
                                      </p:cBhvr>
                                      <p:to>
                                        <p:strVal val="visible"/>
                                      </p:to>
                                    </p:set>
                                    <p:animEffect transition="in" filter="dissolve">
                                      <p:cBhvr>
                                        <p:cTn id="117" dur="1000"/>
                                        <p:tgtEl>
                                          <p:spTgt spid="127">
                                            <p:txEl>
                                              <p:pRg st="0" end="0"/>
                                            </p:txEl>
                                          </p:spTgt>
                                        </p:tgtEl>
                                      </p:cBhvr>
                                    </p:animEffect>
                                  </p:childTnLst>
                                </p:cTn>
                              </p:par>
                            </p:childTnLst>
                          </p:cTn>
                        </p:par>
                        <p:par>
                          <p:cTn id="118" fill="hold">
                            <p:stCondLst>
                              <p:cond delay="13800"/>
                            </p:stCondLst>
                            <p:childTnLst>
                              <p:par>
                                <p:cTn id="119" presetID="9" presetClass="entr" presetSubtype="0" fill="hold" grpId="28" nodeType="afterEffect">
                                  <p:stCondLst>
                                    <p:cond delay="1000"/>
                                  </p:stCondLst>
                                  <p:childTnLst>
                                    <p:set>
                                      <p:cBhvr>
                                        <p:cTn id="120" dur="1" fill="hold">
                                          <p:stCondLst>
                                            <p:cond delay="0"/>
                                          </p:stCondLst>
                                        </p:cTn>
                                        <p:tgtEl>
                                          <p:spTgt spid="127">
                                            <p:txEl>
                                              <p:pRg st="1" end="1"/>
                                            </p:txEl>
                                          </p:spTgt>
                                        </p:tgtEl>
                                        <p:attrNameLst>
                                          <p:attrName>style.visibility</p:attrName>
                                        </p:attrNameLst>
                                      </p:cBhvr>
                                      <p:to>
                                        <p:strVal val="visible"/>
                                      </p:to>
                                    </p:set>
                                    <p:animEffect transition="in" filter="dissolve">
                                      <p:cBhvr>
                                        <p:cTn id="121" dur="1000"/>
                                        <p:tgtEl>
                                          <p:spTgt spid="127">
                                            <p:txEl>
                                              <p:pRg st="1" end="1"/>
                                            </p:txEl>
                                          </p:spTgt>
                                        </p:tgtEl>
                                      </p:cBhvr>
                                    </p:animEffect>
                                  </p:childTnLst>
                                </p:cTn>
                              </p:par>
                              <p:par>
                                <p:cTn id="122" presetID="9" presetClass="entr" presetSubtype="0" fill="hold" grpId="28" nodeType="withEffect">
                                  <p:stCondLst>
                                    <p:cond delay="1000"/>
                                  </p:stCondLst>
                                  <p:childTnLst>
                                    <p:set>
                                      <p:cBhvr>
                                        <p:cTn id="123" dur="1" fill="hold">
                                          <p:stCondLst>
                                            <p:cond delay="0"/>
                                          </p:stCondLst>
                                        </p:cTn>
                                        <p:tgtEl>
                                          <p:spTgt spid="127">
                                            <p:txEl>
                                              <p:pRg st="2" end="2"/>
                                            </p:txEl>
                                          </p:spTgt>
                                        </p:tgtEl>
                                        <p:attrNameLst>
                                          <p:attrName>style.visibility</p:attrName>
                                        </p:attrNameLst>
                                      </p:cBhvr>
                                      <p:to>
                                        <p:strVal val="visible"/>
                                      </p:to>
                                    </p:set>
                                    <p:animEffect transition="in" filter="dissolve">
                                      <p:cBhvr>
                                        <p:cTn id="124" dur="1000"/>
                                        <p:tgtEl>
                                          <p:spTgt spid="127">
                                            <p:txEl>
                                              <p:pRg st="2" end="2"/>
                                            </p:txEl>
                                          </p:spTgt>
                                        </p:tgtEl>
                                      </p:cBhvr>
                                    </p:animEffect>
                                  </p:childTnLst>
                                </p:cTn>
                              </p:par>
                              <p:par>
                                <p:cTn id="125" presetID="9" presetClass="entr" presetSubtype="0" fill="hold" grpId="28" nodeType="withEffect">
                                  <p:stCondLst>
                                    <p:cond delay="1000"/>
                                  </p:stCondLst>
                                  <p:childTnLst>
                                    <p:set>
                                      <p:cBhvr>
                                        <p:cTn id="126" dur="1" fill="hold">
                                          <p:stCondLst>
                                            <p:cond delay="0"/>
                                          </p:stCondLst>
                                        </p:cTn>
                                        <p:tgtEl>
                                          <p:spTgt spid="127">
                                            <p:txEl>
                                              <p:pRg st="3" end="3"/>
                                            </p:txEl>
                                          </p:spTgt>
                                        </p:tgtEl>
                                        <p:attrNameLst>
                                          <p:attrName>style.visibility</p:attrName>
                                        </p:attrNameLst>
                                      </p:cBhvr>
                                      <p:to>
                                        <p:strVal val="visible"/>
                                      </p:to>
                                    </p:set>
                                    <p:animEffect transition="in" filter="dissolve">
                                      <p:cBhvr>
                                        <p:cTn id="127" dur="1000"/>
                                        <p:tgtEl>
                                          <p:spTgt spid="127">
                                            <p:txEl>
                                              <p:pRg st="3" end="3"/>
                                            </p:txEl>
                                          </p:spTgt>
                                        </p:tgtEl>
                                      </p:cBhvr>
                                    </p:animEffect>
                                  </p:childTnLst>
                                </p:cTn>
                              </p:par>
                            </p:childTnLst>
                          </p:cTn>
                        </p:par>
                        <p:par>
                          <p:cTn id="128" fill="hold">
                            <p:stCondLst>
                              <p:cond delay="15800"/>
                            </p:stCondLst>
                            <p:childTnLst>
                              <p:par>
                                <p:cTn id="129" presetID="6" presetClass="emph" presetSubtype="0" fill="hold" grpId="29" nodeType="afterEffect">
                                  <p:stCondLst>
                                    <p:cond delay="6000"/>
                                  </p:stCondLst>
                                  <p:childTnLst>
                                    <p:animScale>
                                      <p:cBhvr>
                                        <p:cTn id="130" dur="300" fill="hold"/>
                                        <p:tgtEl>
                                          <p:spTgt spid="141"/>
                                        </p:tgtEl>
                                      </p:cBhvr>
                                      <p:by x="150000" y="150000"/>
                                    </p:animScale>
                                  </p:childTnLst>
                                </p:cTn>
                              </p:par>
                            </p:childTnLst>
                          </p:cTn>
                        </p:par>
                        <p:par>
                          <p:cTn id="131" fill="hold">
                            <p:stCondLst>
                              <p:cond delay="22100"/>
                            </p:stCondLst>
                            <p:childTnLst>
                              <p:par>
                                <p:cTn id="132" presetID="-1" presetClass="path" presetSubtype="0" accel="50000" decel="50000" fill="hold" nodeType="afterEffect">
                                  <p:stCondLst>
                                    <p:cond delay="0"/>
                                  </p:stCondLst>
                                  <p:childTnLst>
                                    <p:animMotion origin="layout" path="M 0.000000 0.000000 L -0.080614 0.456210" pathEditMode="relative">
                                      <p:cBhvr>
                                        <p:cTn id="133" dur="500" fill="hold"/>
                                        <p:tgtEl>
                                          <p:spTgt spid="141"/>
                                        </p:tgtEl>
                                        <p:attrNameLst>
                                          <p:attrName>ppt_x</p:attrName>
                                          <p:attrName>ppt_y</p:attrName>
                                        </p:attrNameLst>
                                      </p:cBhvr>
                                    </p:animMotion>
                                  </p:childTnLst>
                                </p:cTn>
                              </p:par>
                            </p:childTnLst>
                          </p:cTn>
                        </p:par>
                        <p:par>
                          <p:cTn id="134" fill="hold">
                            <p:stCondLst>
                              <p:cond delay="22600"/>
                            </p:stCondLst>
                            <p:childTnLst>
                              <p:par>
                                <p:cTn id="135" presetID="9" presetClass="exit" fill="hold" grpId="31" nodeType="afterEffect">
                                  <p:stCondLst>
                                    <p:cond delay="500"/>
                                  </p:stCondLst>
                                  <p:iterate>
                                    <p:tmAbs val="0"/>
                                  </p:iterate>
                                  <p:childTnLst>
                                    <p:animEffect transition="out" filter="dissolve">
                                      <p:cBhvr>
                                        <p:cTn id="136" dur="200" fill="hold"/>
                                        <p:tgtEl>
                                          <p:spTgt spid="141"/>
                                        </p:tgtEl>
                                      </p:cBhvr>
                                    </p:animEffect>
                                    <p:set>
                                      <p:cBhvr>
                                        <p:cTn id="137" fill="hold">
                                          <p:stCondLst>
                                            <p:cond delay="199"/>
                                          </p:stCondLst>
                                        </p:cTn>
                                        <p:tgtEl>
                                          <p:spTgt spid="141"/>
                                        </p:tgtEl>
                                        <p:attrNameLst>
                                          <p:attrName>style.visibility</p:attrName>
                                        </p:attrNameLst>
                                      </p:cBhvr>
                                      <p:to>
                                        <p:strVal val="hidden"/>
                                      </p:to>
                                    </p:set>
                                  </p:childTnLst>
                                </p:cTn>
                              </p:par>
                            </p:childTnLst>
                          </p:cTn>
                        </p:par>
                        <p:par>
                          <p:cTn id="138" fill="hold">
                            <p:stCondLst>
                              <p:cond delay="23300"/>
                            </p:stCondLst>
                            <p:childTnLst>
                              <p:par>
                                <p:cTn id="139" presetID="6" presetClass="emph" presetSubtype="0" fill="hold" grpId="32" nodeType="afterEffect">
                                  <p:stCondLst>
                                    <p:cond delay="0"/>
                                  </p:stCondLst>
                                  <p:childTnLst>
                                    <p:animScale>
                                      <p:cBhvr>
                                        <p:cTn id="140" dur="300" fill="hold"/>
                                        <p:tgtEl>
                                          <p:spTgt spid="130"/>
                                        </p:tgtEl>
                                      </p:cBhvr>
                                      <p:by x="150000" y="150000"/>
                                    </p:animScale>
                                  </p:childTnLst>
                                </p:cTn>
                              </p:par>
                            </p:childTnLst>
                          </p:cTn>
                        </p:par>
                        <p:par>
                          <p:cTn id="141" fill="hold">
                            <p:stCondLst>
                              <p:cond delay="23600"/>
                            </p:stCondLst>
                            <p:childTnLst>
                              <p:par>
                                <p:cTn id="142" presetID="-1" presetClass="path" presetSubtype="0" accel="50000" decel="50000" fill="hold" nodeType="afterEffect">
                                  <p:stCondLst>
                                    <p:cond delay="0"/>
                                  </p:stCondLst>
                                  <p:childTnLst>
                                    <p:animMotion origin="layout" path="M 0.000000 0.000000 L -0.085758 0.364514" pathEditMode="relative">
                                      <p:cBhvr>
                                        <p:cTn id="143" dur="500" fill="hold"/>
                                        <p:tgtEl>
                                          <p:spTgt spid="130"/>
                                        </p:tgtEl>
                                        <p:attrNameLst>
                                          <p:attrName>ppt_x</p:attrName>
                                          <p:attrName>ppt_y</p:attrName>
                                        </p:attrNameLst>
                                      </p:cBhvr>
                                    </p:animMotion>
                                  </p:childTnLst>
                                </p:cTn>
                              </p:par>
                            </p:childTnLst>
                          </p:cTn>
                        </p:par>
                        <p:par>
                          <p:cTn id="144" fill="hold">
                            <p:stCondLst>
                              <p:cond delay="24100"/>
                            </p:stCondLst>
                            <p:childTnLst>
                              <p:par>
                                <p:cTn id="145" presetID="9" presetClass="exit" fill="hold" grpId="34" nodeType="afterEffect">
                                  <p:stCondLst>
                                    <p:cond delay="500"/>
                                  </p:stCondLst>
                                  <p:iterate>
                                    <p:tmAbs val="0"/>
                                  </p:iterate>
                                  <p:childTnLst>
                                    <p:animEffect transition="out" filter="dissolve">
                                      <p:cBhvr>
                                        <p:cTn id="146" dur="200" fill="hold"/>
                                        <p:tgtEl>
                                          <p:spTgt spid="130"/>
                                        </p:tgtEl>
                                      </p:cBhvr>
                                    </p:animEffect>
                                    <p:set>
                                      <p:cBhvr>
                                        <p:cTn id="147" fill="hold">
                                          <p:stCondLst>
                                            <p:cond delay="199"/>
                                          </p:stCondLst>
                                        </p:cTn>
                                        <p:tgtEl>
                                          <p:spTgt spid="130"/>
                                        </p:tgtEl>
                                        <p:attrNameLst>
                                          <p:attrName>style.visibility</p:attrName>
                                        </p:attrNameLst>
                                      </p:cBhvr>
                                      <p:to>
                                        <p:strVal val="hidden"/>
                                      </p:to>
                                    </p:set>
                                  </p:childTnLst>
                                </p:cTn>
                              </p:par>
                            </p:childTnLst>
                          </p:cTn>
                        </p:par>
                        <p:par>
                          <p:cTn id="148" fill="hold">
                            <p:stCondLst>
                              <p:cond delay="24800"/>
                            </p:stCondLst>
                            <p:childTnLst>
                              <p:par>
                                <p:cTn id="149" presetID="6" presetClass="emph" presetSubtype="0" fill="hold" grpId="35" nodeType="afterEffect">
                                  <p:stCondLst>
                                    <p:cond delay="0"/>
                                  </p:stCondLst>
                                  <p:childTnLst>
                                    <p:animScale>
                                      <p:cBhvr>
                                        <p:cTn id="150" dur="300" fill="hold"/>
                                        <p:tgtEl>
                                          <p:spTgt spid="131"/>
                                        </p:tgtEl>
                                      </p:cBhvr>
                                      <p:by x="150000" y="150000"/>
                                    </p:animScale>
                                  </p:childTnLst>
                                </p:cTn>
                              </p:par>
                            </p:childTnLst>
                          </p:cTn>
                        </p:par>
                        <p:par>
                          <p:cTn id="151" fill="hold">
                            <p:stCondLst>
                              <p:cond delay="25100"/>
                            </p:stCondLst>
                            <p:childTnLst>
                              <p:par>
                                <p:cTn id="152" presetID="-1" presetClass="path" presetSubtype="0" accel="50000" decel="50000" fill="hold" nodeType="afterEffect">
                                  <p:stCondLst>
                                    <p:cond delay="0"/>
                                  </p:stCondLst>
                                  <p:childTnLst>
                                    <p:animMotion origin="layout" path="M 0.000000 0.000000 L -0.085758 0.277783" pathEditMode="relative">
                                      <p:cBhvr>
                                        <p:cTn id="153" dur="500" fill="hold"/>
                                        <p:tgtEl>
                                          <p:spTgt spid="131"/>
                                        </p:tgtEl>
                                        <p:attrNameLst>
                                          <p:attrName>ppt_x</p:attrName>
                                          <p:attrName>ppt_y</p:attrName>
                                        </p:attrNameLst>
                                      </p:cBhvr>
                                    </p:animMotion>
                                  </p:childTnLst>
                                </p:cTn>
                              </p:par>
                            </p:childTnLst>
                          </p:cTn>
                        </p:par>
                        <p:par>
                          <p:cTn id="154" fill="hold">
                            <p:stCondLst>
                              <p:cond delay="25600"/>
                            </p:stCondLst>
                            <p:childTnLst>
                              <p:par>
                                <p:cTn id="155" presetID="9" presetClass="exit" fill="hold" grpId="37" nodeType="afterEffect">
                                  <p:stCondLst>
                                    <p:cond delay="500"/>
                                  </p:stCondLst>
                                  <p:iterate>
                                    <p:tmAbs val="0"/>
                                  </p:iterate>
                                  <p:childTnLst>
                                    <p:animEffect transition="out" filter="dissolve">
                                      <p:cBhvr>
                                        <p:cTn id="156" dur="200" fill="hold"/>
                                        <p:tgtEl>
                                          <p:spTgt spid="131"/>
                                        </p:tgtEl>
                                      </p:cBhvr>
                                    </p:animEffect>
                                    <p:set>
                                      <p:cBhvr>
                                        <p:cTn id="157" fill="hold">
                                          <p:stCondLst>
                                            <p:cond delay="199"/>
                                          </p:stCondLst>
                                        </p:cTn>
                                        <p:tgtEl>
                                          <p:spTgt spid="131"/>
                                        </p:tgtEl>
                                        <p:attrNameLst>
                                          <p:attrName>style.visibility</p:attrName>
                                        </p:attrNameLst>
                                      </p:cBhvr>
                                      <p:to>
                                        <p:strVal val="hidden"/>
                                      </p:to>
                                    </p:set>
                                  </p:childTnLst>
                                </p:cTn>
                              </p:par>
                            </p:childTnLst>
                          </p:cTn>
                        </p:par>
                        <p:par>
                          <p:cTn id="158" fill="hold">
                            <p:stCondLst>
                              <p:cond delay="26300"/>
                            </p:stCondLst>
                            <p:childTnLst>
                              <p:par>
                                <p:cTn id="159" presetID="6" presetClass="emph" presetSubtype="0" fill="hold" grpId="38" nodeType="afterEffect">
                                  <p:stCondLst>
                                    <p:cond delay="0"/>
                                  </p:stCondLst>
                                  <p:childTnLst>
                                    <p:animScale>
                                      <p:cBhvr>
                                        <p:cTn id="160" dur="300" fill="hold"/>
                                        <p:tgtEl>
                                          <p:spTgt spid="129"/>
                                        </p:tgtEl>
                                      </p:cBhvr>
                                      <p:by x="150000" y="150000"/>
                                    </p:animScale>
                                  </p:childTnLst>
                                </p:cTn>
                              </p:par>
                            </p:childTnLst>
                          </p:cTn>
                        </p:par>
                        <p:par>
                          <p:cTn id="161" fill="hold">
                            <p:stCondLst>
                              <p:cond delay="26600"/>
                            </p:stCondLst>
                            <p:childTnLst>
                              <p:par>
                                <p:cTn id="162" presetID="-1" presetClass="path" presetSubtype="0" accel="50000" decel="50000" fill="hold" nodeType="afterEffect">
                                  <p:stCondLst>
                                    <p:cond delay="0"/>
                                  </p:stCondLst>
                                  <p:childTnLst>
                                    <p:animMotion origin="layout" path="M 0.000000 0.000000 L -0.090617 0.197530" pathEditMode="relative">
                                      <p:cBhvr>
                                        <p:cTn id="163" dur="500" fill="hold"/>
                                        <p:tgtEl>
                                          <p:spTgt spid="129"/>
                                        </p:tgtEl>
                                        <p:attrNameLst>
                                          <p:attrName>ppt_x</p:attrName>
                                          <p:attrName>ppt_y</p:attrName>
                                        </p:attrNameLst>
                                      </p:cBhvr>
                                    </p:animMotion>
                                  </p:childTnLst>
                                </p:cTn>
                              </p:par>
                            </p:childTnLst>
                          </p:cTn>
                        </p:par>
                        <p:par>
                          <p:cTn id="164" fill="hold">
                            <p:stCondLst>
                              <p:cond delay="27100"/>
                            </p:stCondLst>
                            <p:childTnLst>
                              <p:par>
                                <p:cTn id="165" presetID="9" presetClass="exit" fill="hold" grpId="40" nodeType="afterEffect">
                                  <p:stCondLst>
                                    <p:cond delay="500"/>
                                  </p:stCondLst>
                                  <p:iterate>
                                    <p:tmAbs val="0"/>
                                  </p:iterate>
                                  <p:childTnLst>
                                    <p:animEffect transition="out" filter="dissolve">
                                      <p:cBhvr>
                                        <p:cTn id="166" dur="200" fill="hold"/>
                                        <p:tgtEl>
                                          <p:spTgt spid="129"/>
                                        </p:tgtEl>
                                      </p:cBhvr>
                                    </p:animEffect>
                                    <p:set>
                                      <p:cBhvr>
                                        <p:cTn id="167" fill="hold">
                                          <p:stCondLst>
                                            <p:cond delay="199"/>
                                          </p:stCondLst>
                                        </p:cTn>
                                        <p:tgtEl>
                                          <p:spTgt spid="129"/>
                                        </p:tgtEl>
                                        <p:attrNameLst>
                                          <p:attrName>style.visibility</p:attrName>
                                        </p:attrNameLst>
                                      </p:cBhvr>
                                      <p:to>
                                        <p:strVal val="hidden"/>
                                      </p:to>
                                    </p:set>
                                  </p:childTnLst>
                                </p:cTn>
                              </p:par>
                            </p:childTnLst>
                          </p:cTn>
                        </p:par>
                        <p:par>
                          <p:cTn id="168" fill="hold">
                            <p:stCondLst>
                              <p:cond delay="27800"/>
                            </p:stCondLst>
                            <p:childTnLst>
                              <p:par>
                                <p:cTn id="169" presetID="6" presetClass="emph" presetSubtype="0" fill="hold" grpId="41" nodeType="afterEffect">
                                  <p:stCondLst>
                                    <p:cond delay="0"/>
                                  </p:stCondLst>
                                  <p:childTnLst>
                                    <p:animScale>
                                      <p:cBhvr>
                                        <p:cTn id="170" dur="300" fill="hold"/>
                                        <p:tgtEl>
                                          <p:spTgt spid="132"/>
                                        </p:tgtEl>
                                      </p:cBhvr>
                                      <p:by x="150000" y="150000"/>
                                    </p:animScale>
                                  </p:childTnLst>
                                </p:cTn>
                              </p:par>
                            </p:childTnLst>
                          </p:cTn>
                        </p:par>
                        <p:par>
                          <p:cTn id="171" fill="hold">
                            <p:stCondLst>
                              <p:cond delay="28100"/>
                            </p:stCondLst>
                            <p:childTnLst>
                              <p:par>
                                <p:cTn id="172" presetID="-1" presetClass="path" presetSubtype="0" accel="50000" decel="50000" fill="hold" nodeType="afterEffect">
                                  <p:stCondLst>
                                    <p:cond delay="0"/>
                                  </p:stCondLst>
                                  <p:childTnLst>
                                    <p:animMotion origin="layout" path="M 0.000000 0.000000 L 0.086279 0.170371" pathEditMode="relative">
                                      <p:cBhvr>
                                        <p:cTn id="173" dur="500" fill="hold"/>
                                        <p:tgtEl>
                                          <p:spTgt spid="132"/>
                                        </p:tgtEl>
                                        <p:attrNameLst>
                                          <p:attrName>ppt_x</p:attrName>
                                          <p:attrName>ppt_y</p:attrName>
                                        </p:attrNameLst>
                                      </p:cBhvr>
                                    </p:animMotion>
                                  </p:childTnLst>
                                </p:cTn>
                              </p:par>
                            </p:childTnLst>
                          </p:cTn>
                        </p:par>
                        <p:par>
                          <p:cTn id="174" fill="hold">
                            <p:stCondLst>
                              <p:cond delay="28600"/>
                            </p:stCondLst>
                            <p:childTnLst>
                              <p:par>
                                <p:cTn id="175" presetID="9" presetClass="exit" fill="hold" grpId="43" nodeType="afterEffect">
                                  <p:stCondLst>
                                    <p:cond delay="500"/>
                                  </p:stCondLst>
                                  <p:iterate>
                                    <p:tmAbs val="0"/>
                                  </p:iterate>
                                  <p:childTnLst>
                                    <p:animEffect transition="out" filter="dissolve">
                                      <p:cBhvr>
                                        <p:cTn id="176" dur="200" fill="hold"/>
                                        <p:tgtEl>
                                          <p:spTgt spid="132"/>
                                        </p:tgtEl>
                                      </p:cBhvr>
                                    </p:animEffect>
                                    <p:set>
                                      <p:cBhvr>
                                        <p:cTn id="177" fill="hold">
                                          <p:stCondLst>
                                            <p:cond delay="199"/>
                                          </p:stCondLst>
                                        </p:cTn>
                                        <p:tgtEl>
                                          <p:spTgt spid="132"/>
                                        </p:tgtEl>
                                        <p:attrNameLst>
                                          <p:attrName>style.visibility</p:attrName>
                                        </p:attrNameLst>
                                      </p:cBhvr>
                                      <p:to>
                                        <p:strVal val="hidden"/>
                                      </p:to>
                                    </p:set>
                                  </p:childTnLst>
                                </p:cTn>
                              </p:par>
                            </p:childTnLst>
                          </p:cTn>
                        </p:par>
                        <p:par>
                          <p:cTn id="178" fill="hold">
                            <p:stCondLst>
                              <p:cond delay="29300"/>
                            </p:stCondLst>
                            <p:childTnLst>
                              <p:par>
                                <p:cTn id="179" presetID="6" presetClass="emph" presetSubtype="0" fill="hold" grpId="44" nodeType="afterEffect">
                                  <p:stCondLst>
                                    <p:cond delay="0"/>
                                  </p:stCondLst>
                                  <p:childTnLst>
                                    <p:animScale>
                                      <p:cBhvr>
                                        <p:cTn id="180" dur="300" fill="hold"/>
                                        <p:tgtEl>
                                          <p:spTgt spid="133"/>
                                        </p:tgtEl>
                                      </p:cBhvr>
                                      <p:by x="150000" y="150000"/>
                                    </p:animScale>
                                  </p:childTnLst>
                                </p:cTn>
                              </p:par>
                            </p:childTnLst>
                          </p:cTn>
                        </p:par>
                        <p:par>
                          <p:cTn id="181" fill="hold">
                            <p:stCondLst>
                              <p:cond delay="29600"/>
                            </p:stCondLst>
                            <p:childTnLst>
                              <p:par>
                                <p:cTn id="182" presetID="-1" presetClass="path" presetSubtype="0" accel="50000" decel="50000" fill="hold" nodeType="afterEffect">
                                  <p:stCondLst>
                                    <p:cond delay="0"/>
                                  </p:stCondLst>
                                  <p:childTnLst>
                                    <p:animMotion origin="layout" path="M 0.000000 0.000000 L 0.163894 0.190740" pathEditMode="relative">
                                      <p:cBhvr>
                                        <p:cTn id="183" dur="500" fill="hold"/>
                                        <p:tgtEl>
                                          <p:spTgt spid="133"/>
                                        </p:tgtEl>
                                        <p:attrNameLst>
                                          <p:attrName>ppt_x</p:attrName>
                                          <p:attrName>ppt_y</p:attrName>
                                        </p:attrNameLst>
                                      </p:cBhvr>
                                    </p:animMotion>
                                  </p:childTnLst>
                                </p:cTn>
                              </p:par>
                            </p:childTnLst>
                          </p:cTn>
                        </p:par>
                        <p:par>
                          <p:cTn id="184" fill="hold">
                            <p:stCondLst>
                              <p:cond delay="30100"/>
                            </p:stCondLst>
                            <p:childTnLst>
                              <p:par>
                                <p:cTn id="185" presetID="9" presetClass="exit" fill="hold" grpId="46" nodeType="afterEffect">
                                  <p:stCondLst>
                                    <p:cond delay="500"/>
                                  </p:stCondLst>
                                  <p:iterate>
                                    <p:tmAbs val="0"/>
                                  </p:iterate>
                                  <p:childTnLst>
                                    <p:animEffect transition="out" filter="dissolve">
                                      <p:cBhvr>
                                        <p:cTn id="186" dur="200" fill="hold"/>
                                        <p:tgtEl>
                                          <p:spTgt spid="133"/>
                                        </p:tgtEl>
                                      </p:cBhvr>
                                    </p:animEffect>
                                    <p:set>
                                      <p:cBhvr>
                                        <p:cTn id="187" fill="hold">
                                          <p:stCondLst>
                                            <p:cond delay="199"/>
                                          </p:stCondLst>
                                        </p:cTn>
                                        <p:tgtEl>
                                          <p:spTgt spid="133"/>
                                        </p:tgtEl>
                                        <p:attrNameLst>
                                          <p:attrName>style.visibility</p:attrName>
                                        </p:attrNameLst>
                                      </p:cBhvr>
                                      <p:to>
                                        <p:strVal val="hidden"/>
                                      </p:to>
                                    </p:set>
                                  </p:childTnLst>
                                </p:cTn>
                              </p:par>
                            </p:childTnLst>
                          </p:cTn>
                        </p:par>
                        <p:par>
                          <p:cTn id="188" fill="hold">
                            <p:stCondLst>
                              <p:cond delay="30800"/>
                            </p:stCondLst>
                            <p:childTnLst>
                              <p:par>
                                <p:cTn id="189" presetID="6" presetClass="emph" presetSubtype="0" fill="hold" grpId="47" nodeType="afterEffect">
                                  <p:stCondLst>
                                    <p:cond delay="0"/>
                                  </p:stCondLst>
                                  <p:childTnLst>
                                    <p:animScale>
                                      <p:cBhvr>
                                        <p:cTn id="190" dur="400" fill="hold"/>
                                        <p:tgtEl>
                                          <p:spTgt spid="134"/>
                                        </p:tgtEl>
                                      </p:cBhvr>
                                      <p:by x="150000" y="150000"/>
                                    </p:animScale>
                                  </p:childTnLst>
                                </p:cTn>
                              </p:par>
                            </p:childTnLst>
                          </p:cTn>
                        </p:par>
                        <p:par>
                          <p:cTn id="191" fill="hold">
                            <p:stCondLst>
                              <p:cond delay="31200"/>
                            </p:stCondLst>
                            <p:childTnLst>
                              <p:par>
                                <p:cTn id="192" presetID="-1" presetClass="path" presetSubtype="0" accel="50000" decel="50000" fill="hold" nodeType="afterEffect">
                                  <p:stCondLst>
                                    <p:cond delay="0"/>
                                  </p:stCondLst>
                                  <p:childTnLst>
                                    <p:animMotion origin="layout" path="M 0.000000 0.000000 L 0.232644 0.056480" pathEditMode="relative">
                                      <p:cBhvr>
                                        <p:cTn id="193" dur="1000" fill="hold"/>
                                        <p:tgtEl>
                                          <p:spTgt spid="134"/>
                                        </p:tgtEl>
                                        <p:attrNameLst>
                                          <p:attrName>ppt_x</p:attrName>
                                          <p:attrName>ppt_y</p:attrName>
                                        </p:attrNameLst>
                                      </p:cBhvr>
                                    </p:animMotion>
                                  </p:childTnLst>
                                </p:cTn>
                              </p:par>
                            </p:childTnLst>
                          </p:cTn>
                        </p:par>
                        <p:par>
                          <p:cTn id="194" fill="hold">
                            <p:stCondLst>
                              <p:cond delay="32200"/>
                            </p:stCondLst>
                            <p:childTnLst>
                              <p:par>
                                <p:cTn id="195" presetID="9" presetClass="exit" fill="hold" grpId="49" nodeType="afterEffect">
                                  <p:stCondLst>
                                    <p:cond delay="500"/>
                                  </p:stCondLst>
                                  <p:iterate>
                                    <p:tmAbs val="0"/>
                                  </p:iterate>
                                  <p:childTnLst>
                                    <p:animEffect transition="out" filter="dissolve">
                                      <p:cBhvr>
                                        <p:cTn id="196" dur="200" fill="hold"/>
                                        <p:tgtEl>
                                          <p:spTgt spid="134"/>
                                        </p:tgtEl>
                                      </p:cBhvr>
                                    </p:animEffect>
                                    <p:set>
                                      <p:cBhvr>
                                        <p:cTn id="197" fill="hold">
                                          <p:stCondLst>
                                            <p:cond delay="199"/>
                                          </p:stCondLst>
                                        </p:cTn>
                                        <p:tgtEl>
                                          <p:spTgt spid="134"/>
                                        </p:tgtEl>
                                        <p:attrNameLst>
                                          <p:attrName>style.visibility</p:attrName>
                                        </p:attrNameLst>
                                      </p:cBhvr>
                                      <p:to>
                                        <p:strVal val="hidden"/>
                                      </p:to>
                                    </p:set>
                                  </p:childTnLst>
                                </p:cTn>
                              </p:par>
                            </p:childTnLst>
                          </p:cTn>
                        </p:par>
                        <p:par>
                          <p:cTn id="198" fill="hold">
                            <p:stCondLst>
                              <p:cond delay="32900"/>
                            </p:stCondLst>
                            <p:childTnLst>
                              <p:par>
                                <p:cTn id="199" presetID="6" presetClass="emph" presetSubtype="0" fill="hold" grpId="50" nodeType="afterEffect">
                                  <p:stCondLst>
                                    <p:cond delay="0"/>
                                  </p:stCondLst>
                                  <p:childTnLst>
                                    <p:animScale>
                                      <p:cBhvr>
                                        <p:cTn id="200" dur="400" fill="hold"/>
                                        <p:tgtEl>
                                          <p:spTgt spid="135"/>
                                        </p:tgtEl>
                                      </p:cBhvr>
                                      <p:by x="150000" y="150000"/>
                                    </p:animScale>
                                  </p:childTnLst>
                                </p:cTn>
                              </p:par>
                            </p:childTnLst>
                          </p:cTn>
                        </p:par>
                        <p:par>
                          <p:cTn id="201" fill="hold">
                            <p:stCondLst>
                              <p:cond delay="33300"/>
                            </p:stCondLst>
                            <p:childTnLst>
                              <p:par>
                                <p:cTn id="202" presetID="-1" presetClass="path" presetSubtype="0" accel="50000" decel="50000" fill="hold" nodeType="afterEffect">
                                  <p:stCondLst>
                                    <p:cond delay="0"/>
                                  </p:stCondLst>
                                  <p:childTnLst>
                                    <p:animMotion origin="layout" path="M 0.000000 0.000000 L 0.339227 0.050001" pathEditMode="relative">
                                      <p:cBhvr>
                                        <p:cTn id="203" dur="1000" fill="hold"/>
                                        <p:tgtEl>
                                          <p:spTgt spid="135"/>
                                        </p:tgtEl>
                                        <p:attrNameLst>
                                          <p:attrName>ppt_x</p:attrName>
                                          <p:attrName>ppt_y</p:attrName>
                                        </p:attrNameLst>
                                      </p:cBhvr>
                                    </p:animMotion>
                                  </p:childTnLst>
                                </p:cTn>
                              </p:par>
                            </p:childTnLst>
                          </p:cTn>
                        </p:par>
                        <p:par>
                          <p:cTn id="204" fill="hold">
                            <p:stCondLst>
                              <p:cond delay="34300"/>
                            </p:stCondLst>
                            <p:childTnLst>
                              <p:par>
                                <p:cTn id="205" presetID="9" presetClass="exit" fill="hold" grpId="52" nodeType="afterEffect">
                                  <p:stCondLst>
                                    <p:cond delay="500"/>
                                  </p:stCondLst>
                                  <p:iterate>
                                    <p:tmAbs val="0"/>
                                  </p:iterate>
                                  <p:childTnLst>
                                    <p:animEffect transition="out" filter="dissolve">
                                      <p:cBhvr>
                                        <p:cTn id="206" dur="1000" fill="hold"/>
                                        <p:tgtEl>
                                          <p:spTgt spid="135"/>
                                        </p:tgtEl>
                                      </p:cBhvr>
                                    </p:animEffect>
                                    <p:set>
                                      <p:cBhvr>
                                        <p:cTn id="207" fill="hold">
                                          <p:stCondLst>
                                            <p:cond delay="9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animBg="1" advAuto="0"/>
      <p:bldP spid="98" grpId="9" animBg="1" advAuto="0"/>
      <p:bldP spid="99" grpId="27" animBg="1" advAuto="0"/>
      <p:bldP spid="100" grpId="12" animBg="1" advAuto="0"/>
      <p:bldP spid="101" grpId="11" animBg="1" advAuto="0"/>
      <p:bldP spid="102" grpId="10" animBg="1" advAuto="0"/>
      <p:bldP spid="103" grpId="13" animBg="1" advAuto="0"/>
      <p:bldP spid="104" grpId="15" animBg="1" advAuto="0"/>
      <p:bldP spid="105" grpId="8" animBg="1" advAuto="0"/>
      <p:bldP spid="107" grpId="2" animBg="1" advAuto="0"/>
      <p:bldP spid="108" grpId="6" animBg="1" advAuto="0"/>
      <p:bldP spid="109" grpId="7" animBg="1" advAuto="0"/>
      <p:bldP spid="110" grpId="4" animBg="1" advAuto="0"/>
      <p:bldP spid="116" grpId="16" animBg="1" advAuto="0"/>
      <p:bldP spid="117" grpId="17" animBg="1" advAuto="0"/>
      <p:bldP spid="118" grpId="18" animBg="1" advAuto="0"/>
      <p:bldP spid="119" grpId="19" animBg="1" advAuto="0"/>
      <p:bldP spid="120" grpId="20" animBg="1" advAuto="0"/>
      <p:bldP spid="121" grpId="21" animBg="1" advAuto="0"/>
      <p:bldP spid="122" grpId="22" animBg="1" advAuto="0"/>
      <p:bldP spid="123" grpId="23" animBg="1" advAuto="0"/>
      <p:bldP spid="124" grpId="24" animBg="1" advAuto="0"/>
      <p:bldP spid="125" grpId="25" animBg="1" advAuto="0"/>
      <p:bldP spid="126" grpId="26" animBg="1" advAuto="0"/>
      <p:bldP spid="127" grpId="28" build="p" animBg="1" advAuto="0"/>
      <p:bldP spid="129" grpId="38" animBg="1" advAuto="0"/>
      <p:bldP spid="129" grpId="40" animBg="1" advAuto="0"/>
      <p:bldP spid="130" grpId="32" animBg="1" advAuto="0"/>
      <p:bldP spid="130" grpId="34" animBg="1" advAuto="0"/>
      <p:bldP spid="131" grpId="35" animBg="1" advAuto="0"/>
      <p:bldP spid="131" grpId="37" animBg="1" advAuto="0"/>
      <p:bldP spid="132" grpId="41" animBg="1" advAuto="0"/>
      <p:bldP spid="132" grpId="43" animBg="1" advAuto="0"/>
      <p:bldP spid="133" grpId="44" animBg="1" advAuto="0"/>
      <p:bldP spid="133" grpId="46" animBg="1" advAuto="0"/>
      <p:bldP spid="134" grpId="47" animBg="1" advAuto="0"/>
      <p:bldP spid="134" grpId="49" animBg="1" advAuto="0"/>
      <p:bldP spid="135" grpId="50" animBg="1" advAuto="0"/>
      <p:bldP spid="135" grpId="52" animBg="1" advAuto="0"/>
      <p:bldP spid="138" grpId="14" animBg="1" advAuto="0"/>
      <p:bldP spid="139" grpId="5" animBg="1" advAuto="0"/>
      <p:bldP spid="140" grpId="3" animBg="1" advAuto="0"/>
      <p:bldP spid="141" grpId="29" animBg="1" advAuto="0"/>
      <p:bldP spid="141" grpId="3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hteck 1053"/>
          <p:cNvSpPr/>
          <p:nvPr/>
        </p:nvSpPr>
        <p:spPr>
          <a:xfrm>
            <a:off x="6707047" y="4455147"/>
            <a:ext cx="2361585"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144" name="Picture 6" descr="Picture 6"/>
          <p:cNvPicPr>
            <a:picLocks noChangeAspect="1"/>
          </p:cNvPicPr>
          <p:nvPr/>
        </p:nvPicPr>
        <p:blipFill>
          <a:blip r:embed="rId2">
            <a:extLst/>
          </a:blip>
          <a:stretch>
            <a:fillRect/>
          </a:stretch>
        </p:blipFill>
        <p:spPr>
          <a:xfrm>
            <a:off x="2967695" y="2677060"/>
            <a:ext cx="6158712" cy="2340230"/>
          </a:xfrm>
          <a:prstGeom prst="rect">
            <a:avLst/>
          </a:prstGeom>
          <a:ln w="12700">
            <a:miter lim="400000"/>
          </a:ln>
        </p:spPr>
      </p:pic>
      <p:sp>
        <p:nvSpPr>
          <p:cNvPr id="145" name="Abgerundetes Rechteck 46"/>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146" name="Picture 13" descr="Picture 13"/>
          <p:cNvPicPr>
            <a:picLocks noChangeAspect="1"/>
          </p:cNvPicPr>
          <p:nvPr/>
        </p:nvPicPr>
        <p:blipFill>
          <a:blip r:embed="rId3">
            <a:extLst/>
          </a:blip>
          <a:stretch>
            <a:fillRect/>
          </a:stretch>
        </p:blipFill>
        <p:spPr>
          <a:xfrm>
            <a:off x="4568225" y="3047686"/>
            <a:ext cx="2913907" cy="879423"/>
          </a:xfrm>
          <a:prstGeom prst="rect">
            <a:avLst/>
          </a:prstGeom>
          <a:ln w="12700">
            <a:miter lim="400000"/>
          </a:ln>
        </p:spPr>
      </p:pic>
      <p:pic>
        <p:nvPicPr>
          <p:cNvPr id="147" name="Picture 14" descr="Picture 14"/>
          <p:cNvPicPr>
            <a:picLocks noChangeAspect="1"/>
          </p:cNvPicPr>
          <p:nvPr/>
        </p:nvPicPr>
        <p:blipFill>
          <a:blip r:embed="rId4">
            <a:extLst/>
          </a:blip>
          <a:stretch>
            <a:fillRect/>
          </a:stretch>
        </p:blipFill>
        <p:spPr>
          <a:xfrm>
            <a:off x="3670108" y="3606741"/>
            <a:ext cx="3125132" cy="1004401"/>
          </a:xfrm>
          <a:prstGeom prst="rect">
            <a:avLst/>
          </a:prstGeom>
          <a:ln w="12700">
            <a:miter lim="400000"/>
          </a:ln>
        </p:spPr>
      </p:pic>
      <p:sp>
        <p:nvSpPr>
          <p:cNvPr id="148" name="Inhaltsplatzhalter 1"/>
          <p:cNvSpPr txBox="1">
            <a:spLocks noGrp="1"/>
          </p:cNvSpPr>
          <p:nvPr>
            <p:ph type="body" sz="quarter" idx="1"/>
          </p:nvPr>
        </p:nvSpPr>
        <p:spPr>
          <a:xfrm>
            <a:off x="46292" y="2578000"/>
            <a:ext cx="3505481" cy="2520385"/>
          </a:xfrm>
          <a:prstGeom prst="rect">
            <a:avLst/>
          </a:prstGeom>
        </p:spPr>
        <p:txBody>
          <a:bodyPr/>
          <a:lstStyle/>
          <a:p>
            <a:pPr marL="0" indent="182562">
              <a:buSzTx/>
              <a:buFont typeface="Wingdings"/>
              <a:buNone/>
              <a:defRPr sz="1800" b="1">
                <a:latin typeface="Myriad Pro"/>
                <a:ea typeface="Myriad Pro"/>
                <a:cs typeface="Myriad Pro"/>
                <a:sym typeface="Myriad Pro"/>
              </a:defRPr>
            </a:pPr>
            <a:r>
              <a:t>Intelligente Lastverteilung</a:t>
            </a:r>
          </a:p>
          <a:p>
            <a:pPr indent="-173037">
              <a:defRPr sz="1400" b="1">
                <a:solidFill>
                  <a:srgbClr val="455E6F"/>
                </a:solidFill>
                <a:latin typeface="Myriad Pro"/>
                <a:ea typeface="Myriad Pro"/>
                <a:cs typeface="Myriad Pro"/>
                <a:sym typeface="Myriad Pro"/>
              </a:defRPr>
            </a:pPr>
            <a:r>
              <a:t>Kostenreduzierung</a:t>
            </a:r>
            <a:r>
              <a:rPr b="0"/>
              <a:t> durch Senkung teurer Leistungsspitzen</a:t>
            </a:r>
          </a:p>
          <a:p>
            <a:pPr indent="-173037">
              <a:defRPr sz="1400" b="1">
                <a:solidFill>
                  <a:srgbClr val="455E6F"/>
                </a:solidFill>
                <a:latin typeface="Myriad Pro"/>
                <a:ea typeface="Myriad Pro"/>
                <a:cs typeface="Myriad Pro"/>
                <a:sym typeface="Myriad Pro"/>
              </a:defRPr>
            </a:pPr>
            <a:r>
              <a:t>Günstigere Stromtarife </a:t>
            </a:r>
            <a:r>
              <a:rPr b="0"/>
              <a:t>mit Atypischer Netznutzung</a:t>
            </a:r>
          </a:p>
          <a:p>
            <a:pPr indent="-173037">
              <a:defRPr sz="1400" b="1">
                <a:solidFill>
                  <a:srgbClr val="455E6F"/>
                </a:solidFill>
                <a:latin typeface="Myriad Pro"/>
                <a:ea typeface="Myriad Pro"/>
                <a:cs typeface="Myriad Pro"/>
                <a:sym typeface="Myriad Pro"/>
              </a:defRPr>
            </a:pPr>
            <a:r>
              <a:t>Individuelles Netzentgelt</a:t>
            </a:r>
            <a:r>
              <a:rPr b="0"/>
              <a:t> dank intelligenter Lastverteilung</a:t>
            </a:r>
          </a:p>
        </p:txBody>
      </p:sp>
      <p:sp>
        <p:nvSpPr>
          <p:cNvPr id="149" name="Ellipse 65"/>
          <p:cNvSpPr/>
          <p:nvPr/>
        </p:nvSpPr>
        <p:spPr>
          <a:xfrm>
            <a:off x="4417195" y="43478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50" name="Ellipse 66"/>
          <p:cNvSpPr/>
          <p:nvPr/>
        </p:nvSpPr>
        <p:spPr>
          <a:xfrm>
            <a:off x="4876484"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51" name="Ellipse 67"/>
          <p:cNvSpPr/>
          <p:nvPr/>
        </p:nvSpPr>
        <p:spPr>
          <a:xfrm>
            <a:off x="5361268"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52" name="Ellipse 68"/>
          <p:cNvSpPr/>
          <p:nvPr/>
        </p:nvSpPr>
        <p:spPr>
          <a:xfrm>
            <a:off x="5817842"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53" name="Gerade Verbindung 5"/>
          <p:cNvSpPr/>
          <p:nvPr/>
        </p:nvSpPr>
        <p:spPr>
          <a:xfrm flipH="1" flipV="1">
            <a:off x="4494014" y="4424633"/>
            <a:ext cx="596935" cy="39014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54" name="Gerade Verbindung 98"/>
          <p:cNvSpPr/>
          <p:nvPr/>
        </p:nvSpPr>
        <p:spPr>
          <a:xfrm flipH="1" flipV="1">
            <a:off x="4939762" y="4455147"/>
            <a:ext cx="157833"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55" name="Gerade Verbindung 100"/>
          <p:cNvSpPr/>
          <p:nvPr/>
        </p:nvSpPr>
        <p:spPr>
          <a:xfrm flipV="1">
            <a:off x="5070868" y="4457511"/>
            <a:ext cx="323610" cy="367326"/>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56" name="Gerade Verbindung 102"/>
          <p:cNvSpPr/>
          <p:nvPr/>
        </p:nvSpPr>
        <p:spPr>
          <a:xfrm flipV="1">
            <a:off x="5070867" y="4457396"/>
            <a:ext cx="774427"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pic>
        <p:nvPicPr>
          <p:cNvPr id="157" name="Picture 4" descr="Picture 4"/>
          <p:cNvPicPr>
            <a:picLocks noChangeAspect="1"/>
          </p:cNvPicPr>
          <p:nvPr/>
        </p:nvPicPr>
        <p:blipFill>
          <a:blip r:embed="rId5">
            <a:extLst/>
          </a:blip>
          <a:stretch>
            <a:fillRect/>
          </a:stretch>
        </p:blipFill>
        <p:spPr>
          <a:xfrm>
            <a:off x="4876482" y="4535149"/>
            <a:ext cx="602512" cy="600731"/>
          </a:xfrm>
          <a:prstGeom prst="rect">
            <a:avLst/>
          </a:prstGeom>
          <a:ln w="12700">
            <a:miter lim="400000"/>
          </a:ln>
        </p:spPr>
      </p:pic>
      <p:sp>
        <p:nvSpPr>
          <p:cNvPr id="158" name="Titel 3"/>
          <p:cNvSpPr txBox="1"/>
          <p:nvPr/>
        </p:nvSpPr>
        <p:spPr>
          <a:xfrm>
            <a:off x="243892" y="81405"/>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rgbClr val="5C7D94"/>
                </a:solidFill>
                <a:latin typeface="Myriad Pro"/>
                <a:ea typeface="Myriad Pro"/>
                <a:cs typeface="Myriad Pro"/>
                <a:sym typeface="Myriad Pro"/>
              </a:defRPr>
            </a:pPr>
            <a:r>
              <a:t>Kostensenkung durch Effizienzsteigerung</a:t>
            </a:r>
            <a:br/>
            <a:r>
              <a:rPr sz="2000" b="0">
                <a:solidFill>
                  <a:srgbClr val="A9BBC6"/>
                </a:solidFill>
              </a:rPr>
              <a:t>Messen </a:t>
            </a:r>
            <a:r>
              <a:rPr sz="2000" b="0"/>
              <a:t>|</a:t>
            </a:r>
            <a:r>
              <a:rPr sz="2000" b="0">
                <a:solidFill>
                  <a:schemeClr val="accent3">
                    <a:lumOff val="44000"/>
                  </a:schemeClr>
                </a:solidFill>
              </a:rPr>
              <a:t> </a:t>
            </a:r>
            <a:r>
              <a:rPr sz="2000">
                <a:solidFill>
                  <a:schemeClr val="accent1"/>
                </a:solidFill>
              </a:rPr>
              <a:t>Optimieren</a:t>
            </a:r>
            <a:r>
              <a:rPr sz="2000" b="0">
                <a:solidFill>
                  <a:schemeClr val="accent3">
                    <a:lumOff val="44000"/>
                  </a:schemeClr>
                </a:solidFill>
              </a:rPr>
              <a:t> </a:t>
            </a:r>
            <a:r>
              <a:rPr sz="2000" b="0"/>
              <a:t>|</a:t>
            </a:r>
            <a:r>
              <a:rPr sz="2000" b="0">
                <a:solidFill>
                  <a:srgbClr val="A9BBC6"/>
                </a:solidFill>
              </a:rPr>
              <a:t> Regeln </a:t>
            </a:r>
            <a:r>
              <a:rPr sz="2000" b="0"/>
              <a:t>|</a:t>
            </a:r>
            <a:r>
              <a:rPr sz="2000" b="0">
                <a:solidFill>
                  <a:schemeClr val="accent3">
                    <a:lumOff val="44000"/>
                  </a:schemeClr>
                </a:solidFill>
              </a:rPr>
              <a:t> </a:t>
            </a:r>
            <a:r>
              <a:rPr sz="2000" b="0">
                <a:solidFill>
                  <a:srgbClr val="A9BBC6"/>
                </a:solidFill>
              </a:rPr>
              <a:t>Power Quality </a:t>
            </a:r>
            <a:r>
              <a:rPr sz="2000" b="0"/>
              <a:t>|</a:t>
            </a:r>
            <a:r>
              <a:rPr sz="2000" b="0">
                <a:solidFill>
                  <a:schemeClr val="accent3">
                    <a:lumOff val="44000"/>
                  </a:schemeClr>
                </a:solidFill>
              </a:rPr>
              <a:t> </a:t>
            </a:r>
            <a:r>
              <a:rPr sz="2000" b="0">
                <a:solidFill>
                  <a:srgbClr val="A9BBC6"/>
                </a:solidFill>
              </a:rPr>
              <a:t>Visualisieren </a:t>
            </a:r>
            <a:r>
              <a:rPr sz="2000" b="0"/>
              <a:t>|</a:t>
            </a:r>
            <a:r>
              <a:rPr sz="2000" b="0">
                <a:solidFill>
                  <a:srgbClr val="A9BBC6"/>
                </a:solidFill>
              </a:rPr>
              <a:t> Service</a:t>
            </a:r>
          </a:p>
        </p:txBody>
      </p:sp>
      <p:sp>
        <p:nvSpPr>
          <p:cNvPr id="159" name="Gewinkelte Verbindung 113"/>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60" name="Gewinkelte Verbindung 114"/>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61" name="Gewinkelte Verbindung 115"/>
          <p:cNvSpPr/>
          <p:nvPr/>
        </p:nvSpPr>
        <p:spPr>
          <a:xfrm>
            <a:off x="1764920" y="1820482"/>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162" name="Gerade Verbindung 116"/>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163" name="Gewinkelte Verbindung 117"/>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164" name="Picture 3" descr="Picture 3"/>
          <p:cNvPicPr>
            <a:picLocks noChangeAspect="1"/>
          </p:cNvPicPr>
          <p:nvPr/>
        </p:nvPicPr>
        <p:blipFill>
          <a:blip r:embed="rId6">
            <a:extLst/>
          </a:blip>
          <a:stretch>
            <a:fillRect/>
          </a:stretch>
        </p:blipFill>
        <p:spPr>
          <a:xfrm>
            <a:off x="202198" y="1331339"/>
            <a:ext cx="8748926" cy="444554"/>
          </a:xfrm>
          <a:prstGeom prst="rect">
            <a:avLst/>
          </a:prstGeom>
          <a:ln w="12700">
            <a:miter lim="400000"/>
          </a:ln>
        </p:spPr>
      </p:pic>
      <p:pic>
        <p:nvPicPr>
          <p:cNvPr id="165" name="Picture 4" descr="Picture 4"/>
          <p:cNvPicPr>
            <a:picLocks noChangeAspect="1"/>
          </p:cNvPicPr>
          <p:nvPr/>
        </p:nvPicPr>
        <p:blipFill>
          <a:blip r:embed="rId7">
            <a:extLst/>
          </a:blip>
          <a:stretch>
            <a:fillRect/>
          </a:stretch>
        </p:blipFill>
        <p:spPr>
          <a:xfrm>
            <a:off x="5023463" y="933322"/>
            <a:ext cx="1712300" cy="842571"/>
          </a:xfrm>
          <a:prstGeom prst="rect">
            <a:avLst/>
          </a:prstGeom>
          <a:ln w="12700">
            <a:miter lim="400000"/>
          </a:ln>
        </p:spPr>
      </p:pic>
      <p:pic>
        <p:nvPicPr>
          <p:cNvPr id="166" name="Picture 6" descr="Picture 6"/>
          <p:cNvPicPr>
            <a:picLocks noChangeAspect="1"/>
          </p:cNvPicPr>
          <p:nvPr/>
        </p:nvPicPr>
        <p:blipFill>
          <a:blip r:embed="rId8">
            <a:extLst/>
          </a:blip>
          <a:stretch>
            <a:fillRect/>
          </a:stretch>
        </p:blipFill>
        <p:spPr>
          <a:xfrm>
            <a:off x="46291" y="1422724"/>
            <a:ext cx="2627060" cy="899374"/>
          </a:xfrm>
          <a:prstGeom prst="rect">
            <a:avLst/>
          </a:prstGeom>
          <a:ln w="12700">
            <a:miter lim="400000"/>
          </a:ln>
        </p:spPr>
      </p:pic>
      <p:pic>
        <p:nvPicPr>
          <p:cNvPr id="167" name="Picture 7" descr="Picture 7"/>
          <p:cNvPicPr>
            <a:picLocks noChangeAspect="1"/>
          </p:cNvPicPr>
          <p:nvPr/>
        </p:nvPicPr>
        <p:blipFill>
          <a:blip r:embed="rId9">
            <a:extLst/>
          </a:blip>
          <a:stretch>
            <a:fillRect/>
          </a:stretch>
        </p:blipFill>
        <p:spPr>
          <a:xfrm>
            <a:off x="2617423" y="723900"/>
            <a:ext cx="1039985" cy="1106828"/>
          </a:xfrm>
          <a:prstGeom prst="rect">
            <a:avLst/>
          </a:prstGeom>
          <a:ln w="12700">
            <a:miter lim="400000"/>
          </a:ln>
        </p:spPr>
      </p:pic>
      <p:pic>
        <p:nvPicPr>
          <p:cNvPr id="168" name="Picture 15" descr="Picture 15"/>
          <p:cNvPicPr>
            <a:picLocks noChangeAspect="1"/>
          </p:cNvPicPr>
          <p:nvPr/>
        </p:nvPicPr>
        <p:blipFill>
          <a:blip r:embed="rId10">
            <a:extLst/>
          </a:blip>
          <a:stretch>
            <a:fillRect/>
          </a:stretch>
        </p:blipFill>
        <p:spPr>
          <a:xfrm>
            <a:off x="3694072" y="2916663"/>
            <a:ext cx="1125578" cy="749357"/>
          </a:xfrm>
          <a:prstGeom prst="rect">
            <a:avLst/>
          </a:prstGeom>
          <a:ln w="12700">
            <a:miter lim="400000"/>
          </a:ln>
        </p:spPr>
      </p:pic>
      <p:pic>
        <p:nvPicPr>
          <p:cNvPr id="169" name="Picture 16" descr="Picture 16"/>
          <p:cNvPicPr>
            <a:picLocks noChangeAspect="1"/>
          </p:cNvPicPr>
          <p:nvPr/>
        </p:nvPicPr>
        <p:blipFill>
          <a:blip r:embed="rId11">
            <a:extLst/>
          </a:blip>
          <a:stretch>
            <a:fillRect/>
          </a:stretch>
        </p:blipFill>
        <p:spPr>
          <a:xfrm>
            <a:off x="7887838" y="2118799"/>
            <a:ext cx="1160145" cy="2237576"/>
          </a:xfrm>
          <a:prstGeom prst="rect">
            <a:avLst/>
          </a:prstGeom>
          <a:ln w="12700">
            <a:miter lim="400000"/>
          </a:ln>
        </p:spPr>
      </p:pic>
      <p:sp>
        <p:nvSpPr>
          <p:cNvPr id="170" name="Textfeld 131"/>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171" name="Textfeld 132"/>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172" name="Textfeld 133"/>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173" name="Ellipse 134"/>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74" name="Ellipse 135"/>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75" name="Ellipse 136"/>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76" name="Gerade Verbindung 138"/>
          <p:cNvSpPr/>
          <p:nvPr/>
        </p:nvSpPr>
        <p:spPr>
          <a:xfrm flipV="1">
            <a:off x="7633407" y="4145636"/>
            <a:ext cx="559213" cy="45906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77" name="Gerade Verbindung 139"/>
          <p:cNvSpPr/>
          <p:nvPr/>
        </p:nvSpPr>
        <p:spPr>
          <a:xfrm flipH="1" flipV="1">
            <a:off x="7358377" y="3652065"/>
            <a:ext cx="275030" cy="80308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78" name="Gerade Verbindung 140"/>
          <p:cNvSpPr/>
          <p:nvPr/>
        </p:nvSpPr>
        <p:spPr>
          <a:xfrm flipH="1" flipV="1">
            <a:off x="7049479" y="3703007"/>
            <a:ext cx="474571" cy="85512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79" name="Gerade Verbindung 141"/>
          <p:cNvSpPr/>
          <p:nvPr/>
        </p:nvSpPr>
        <p:spPr>
          <a:xfrm flipH="1" flipV="1">
            <a:off x="6692058" y="4262506"/>
            <a:ext cx="754450" cy="26723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grpSp>
        <p:nvGrpSpPr>
          <p:cNvPr id="182" name="Gruppieren 143"/>
          <p:cNvGrpSpPr/>
          <p:nvPr/>
        </p:nvGrpSpPr>
        <p:grpSpPr>
          <a:xfrm>
            <a:off x="4794839" y="2546075"/>
            <a:ext cx="345491" cy="205803"/>
            <a:chOff x="0" y="0"/>
            <a:chExt cx="345489" cy="205801"/>
          </a:xfrm>
        </p:grpSpPr>
        <p:sp>
          <p:nvSpPr>
            <p:cNvPr id="180" name="Ellipse 144"/>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181" name="Ellipse 145"/>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pic>
        <p:nvPicPr>
          <p:cNvPr id="183" name="Picture 3" descr="Picture 3"/>
          <p:cNvPicPr>
            <a:picLocks noChangeAspect="1"/>
          </p:cNvPicPr>
          <p:nvPr/>
        </p:nvPicPr>
        <p:blipFill>
          <a:blip r:embed="rId12">
            <a:extLst/>
          </a:blip>
          <a:stretch>
            <a:fillRect/>
          </a:stretch>
        </p:blipFill>
        <p:spPr>
          <a:xfrm>
            <a:off x="7358377" y="4275687"/>
            <a:ext cx="673103" cy="1318481"/>
          </a:xfrm>
          <a:prstGeom prst="rect">
            <a:avLst/>
          </a:prstGeom>
          <a:ln w="12700">
            <a:miter lim="400000"/>
          </a:ln>
        </p:spPr>
      </p:pic>
      <p:sp>
        <p:nvSpPr>
          <p:cNvPr id="184" name="Ellipse 137"/>
          <p:cNvSpPr/>
          <p:nvPr/>
        </p:nvSpPr>
        <p:spPr>
          <a:xfrm>
            <a:off x="8179438" y="406881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185" name="Picture 5" descr="Picture 5"/>
          <p:cNvPicPr>
            <a:picLocks noChangeAspect="1"/>
          </p:cNvPicPr>
          <p:nvPr/>
        </p:nvPicPr>
        <p:blipFill>
          <a:blip r:embed="rId13">
            <a:extLst/>
          </a:blip>
          <a:stretch>
            <a:fillRect/>
          </a:stretch>
        </p:blipFill>
        <p:spPr>
          <a:xfrm>
            <a:off x="6795238" y="341629"/>
            <a:ext cx="1603557" cy="1439416"/>
          </a:xfrm>
          <a:prstGeom prst="rect">
            <a:avLst/>
          </a:prstGeom>
          <a:ln w="12700">
            <a:miter lim="400000"/>
          </a:ln>
        </p:spPr>
      </p:pic>
      <p:pic>
        <p:nvPicPr>
          <p:cNvPr id="186" name="Picture 9" descr="Picture 9"/>
          <p:cNvPicPr>
            <a:picLocks noChangeAspect="1"/>
          </p:cNvPicPr>
          <p:nvPr/>
        </p:nvPicPr>
        <p:blipFill>
          <a:blip r:embed="rId14">
            <a:extLst/>
          </a:blip>
          <a:stretch>
            <a:fillRect/>
          </a:stretch>
        </p:blipFill>
        <p:spPr>
          <a:xfrm>
            <a:off x="3670108" y="1590303"/>
            <a:ext cx="4886372" cy="291225"/>
          </a:xfrm>
          <a:prstGeom prst="rect">
            <a:avLst/>
          </a:prstGeom>
          <a:ln w="12700">
            <a:miter lim="400000"/>
          </a:ln>
        </p:spPr>
      </p:pic>
      <p:pic>
        <p:nvPicPr>
          <p:cNvPr id="187" name="Picture 3" descr="Picture 3"/>
          <p:cNvPicPr>
            <a:picLocks noChangeAspect="1"/>
          </p:cNvPicPr>
          <p:nvPr/>
        </p:nvPicPr>
        <p:blipFill>
          <a:blip r:embed="rId15">
            <a:extLst/>
          </a:blip>
          <a:stretch>
            <a:fillRect/>
          </a:stretch>
        </p:blipFill>
        <p:spPr>
          <a:xfrm>
            <a:off x="6024288" y="2653471"/>
            <a:ext cx="1828973" cy="223713"/>
          </a:xfrm>
          <a:prstGeom prst="rect">
            <a:avLst/>
          </a:prstGeom>
          <a:ln w="12700">
            <a:miter lim="400000"/>
          </a:ln>
        </p:spPr>
      </p:pic>
      <p:pic>
        <p:nvPicPr>
          <p:cNvPr id="188" name="Picture 10" descr="Picture 10"/>
          <p:cNvPicPr>
            <a:picLocks noChangeAspect="1"/>
          </p:cNvPicPr>
          <p:nvPr/>
        </p:nvPicPr>
        <p:blipFill>
          <a:blip r:embed="rId16">
            <a:extLst/>
          </a:blip>
          <a:stretch>
            <a:fillRect/>
          </a:stretch>
        </p:blipFill>
        <p:spPr>
          <a:xfrm>
            <a:off x="6427658" y="2430048"/>
            <a:ext cx="651899" cy="4017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afterEffect">
                                  <p:stCondLst>
                                    <p:cond delay="500"/>
                                  </p:stCondLst>
                                  <p:childTnLst>
                                    <p:set>
                                      <p:cBhvr>
                                        <p:cTn id="6" dur="1" fill="hold">
                                          <p:stCondLst>
                                            <p:cond delay="0"/>
                                          </p:stCondLst>
                                        </p:cTn>
                                        <p:tgtEl>
                                          <p:spTgt spid="145"/>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5" nodeType="afterEffect">
                                  <p:stCondLst>
                                    <p:cond delay="1000"/>
                                  </p:stCondLst>
                                  <p:childTnLst>
                                    <p:set>
                                      <p:cBhvr>
                                        <p:cTn id="9" dur="1" fill="hold">
                                          <p:stCondLst>
                                            <p:cond delay="0"/>
                                          </p:stCondLst>
                                        </p:cTn>
                                        <p:tgtEl>
                                          <p:spTgt spid="148"/>
                                        </p:tgtEl>
                                        <p:attrNameLst>
                                          <p:attrName>style.visibility</p:attrName>
                                        </p:attrNameLst>
                                      </p:cBhvr>
                                      <p:to>
                                        <p:strVal val="visible"/>
                                      </p:to>
                                    </p:set>
                                    <p:animEffect transition="in" filter="dissolve">
                                      <p:cBhvr>
                                        <p:cTn id="10" dur="1000"/>
                                        <p:tgtEl>
                                          <p:spTgt spid="148"/>
                                        </p:tgtEl>
                                      </p:cBhvr>
                                    </p:animEffect>
                                  </p:childTnLst>
                                </p:cTn>
                              </p:par>
                            </p:childTnLst>
                          </p:cTn>
                        </p:par>
                        <p:par>
                          <p:cTn id="11" fill="hold">
                            <p:stCondLst>
                              <p:cond delay="2500"/>
                            </p:stCondLst>
                            <p:childTnLst>
                              <p:par>
                                <p:cTn id="12" presetID="23" presetClass="entr" presetSubtype="16" fill="hold" grpId="1" nodeType="afterEffect">
                                  <p:stCondLst>
                                    <p:cond delay="400"/>
                                  </p:stCondLst>
                                  <p:iterate>
                                    <p:tmAbs val="0"/>
                                  </p:iterate>
                                  <p:childTnLst>
                                    <p:set>
                                      <p:cBhvr>
                                        <p:cTn id="13" fill="hold"/>
                                        <p:tgtEl>
                                          <p:spTgt spid="157"/>
                                        </p:tgtEl>
                                        <p:attrNameLst>
                                          <p:attrName>style.visibility</p:attrName>
                                        </p:attrNameLst>
                                      </p:cBhvr>
                                      <p:to>
                                        <p:strVal val="visible"/>
                                      </p:to>
                                    </p:set>
                                    <p:anim calcmode="lin" valueType="num">
                                      <p:cBhvr>
                                        <p:cTn id="14" dur="2000" fill="hold"/>
                                        <p:tgtEl>
                                          <p:spTgt spid="157"/>
                                        </p:tgtEl>
                                        <p:attrNameLst>
                                          <p:attrName>ppt_w</p:attrName>
                                        </p:attrNameLst>
                                      </p:cBhvr>
                                      <p:tavLst>
                                        <p:tav tm="0">
                                          <p:val>
                                            <p:fltVal val="0"/>
                                          </p:val>
                                        </p:tav>
                                        <p:tav tm="100000">
                                          <p:val>
                                            <p:strVal val="#ppt_w"/>
                                          </p:val>
                                        </p:tav>
                                      </p:tavLst>
                                    </p:anim>
                                    <p:anim calcmode="lin" valueType="num">
                                      <p:cBhvr>
                                        <p:cTn id="15" dur="2000" fill="hold"/>
                                        <p:tgtEl>
                                          <p:spTgt spid="157"/>
                                        </p:tgtEl>
                                        <p:attrNameLst>
                                          <p:attrName>ppt_h</p:attrName>
                                        </p:attrNameLst>
                                      </p:cBhvr>
                                      <p:tavLst>
                                        <p:tav tm="0">
                                          <p:val>
                                            <p:fltVal val="0"/>
                                          </p:val>
                                        </p:tav>
                                        <p:tav tm="100000">
                                          <p:val>
                                            <p:strVal val="#ppt_h"/>
                                          </p:val>
                                        </p:tav>
                                      </p:tavLst>
                                    </p:anim>
                                  </p:childTnLst>
                                </p:cTn>
                              </p:par>
                            </p:childTnLst>
                          </p:cTn>
                        </p:par>
                        <p:par>
                          <p:cTn id="16" fill="hold">
                            <p:stCondLst>
                              <p:cond delay="4900"/>
                            </p:stCondLst>
                            <p:childTnLst>
                              <p:par>
                                <p:cTn id="17" presetID="22" presetClass="entr" presetSubtype="4" fill="hold" grpId="2" nodeType="afterEffect">
                                  <p:stCondLst>
                                    <p:cond delay="500"/>
                                  </p:stCondLst>
                                  <p:iterate>
                                    <p:tmAbs val="0"/>
                                  </p:iterate>
                                  <p:childTnLst>
                                    <p:set>
                                      <p:cBhvr>
                                        <p:cTn id="18" fill="hold"/>
                                        <p:tgtEl>
                                          <p:spTgt spid="154"/>
                                        </p:tgtEl>
                                        <p:attrNameLst>
                                          <p:attrName>style.visibility</p:attrName>
                                        </p:attrNameLst>
                                      </p:cBhvr>
                                      <p:to>
                                        <p:strVal val="visible"/>
                                      </p:to>
                                    </p:set>
                                    <p:animEffect transition="in" filter="wipe(down)">
                                      <p:cBhvr>
                                        <p:cTn id="19" dur="500"/>
                                        <p:tgtEl>
                                          <p:spTgt spid="154"/>
                                        </p:tgtEl>
                                      </p:cBhvr>
                                    </p:animEffect>
                                  </p:childTnLst>
                                </p:cTn>
                              </p:par>
                            </p:childTnLst>
                          </p:cTn>
                        </p:par>
                        <p:par>
                          <p:cTn id="20" fill="hold">
                            <p:stCondLst>
                              <p:cond delay="5900"/>
                            </p:stCondLst>
                            <p:childTnLst>
                              <p:par>
                                <p:cTn id="21" presetID="22" presetClass="entr" presetSubtype="4" fill="hold" grpId="3" nodeType="afterEffect">
                                  <p:stCondLst>
                                    <p:cond delay="400"/>
                                  </p:stCondLst>
                                  <p:iterate>
                                    <p:tmAbs val="0"/>
                                  </p:iterate>
                                  <p:childTnLst>
                                    <p:set>
                                      <p:cBhvr>
                                        <p:cTn id="22" fill="hold"/>
                                        <p:tgtEl>
                                          <p:spTgt spid="155"/>
                                        </p:tgtEl>
                                        <p:attrNameLst>
                                          <p:attrName>style.visibility</p:attrName>
                                        </p:attrNameLst>
                                      </p:cBhvr>
                                      <p:to>
                                        <p:strVal val="visible"/>
                                      </p:to>
                                    </p:set>
                                    <p:animEffect transition="in" filter="wipe(down)">
                                      <p:cBhvr>
                                        <p:cTn id="23"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4" animBg="1" advAuto="0"/>
      <p:bldP spid="148" grpId="5" animBg="1" advAuto="0"/>
      <p:bldP spid="154" grpId="2" animBg="1" advAuto="0"/>
      <p:bldP spid="155" grpId="3" animBg="1" advAuto="0"/>
      <p:bldP spid="157"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hteck 1053"/>
          <p:cNvSpPr/>
          <p:nvPr/>
        </p:nvSpPr>
        <p:spPr>
          <a:xfrm>
            <a:off x="6686401" y="4466032"/>
            <a:ext cx="2361586"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sp>
        <p:nvSpPr>
          <p:cNvPr id="191" name="Rechteck 52"/>
          <p:cNvSpPr/>
          <p:nvPr/>
        </p:nvSpPr>
        <p:spPr>
          <a:xfrm>
            <a:off x="6707047" y="4455147"/>
            <a:ext cx="2361585"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192" name="Picture 6" descr="Picture 6"/>
          <p:cNvPicPr>
            <a:picLocks noChangeAspect="1"/>
          </p:cNvPicPr>
          <p:nvPr/>
        </p:nvPicPr>
        <p:blipFill>
          <a:blip r:embed="rId2">
            <a:extLst/>
          </a:blip>
          <a:stretch>
            <a:fillRect/>
          </a:stretch>
        </p:blipFill>
        <p:spPr>
          <a:xfrm>
            <a:off x="2967695" y="2677060"/>
            <a:ext cx="6158712" cy="2340230"/>
          </a:xfrm>
          <a:prstGeom prst="rect">
            <a:avLst/>
          </a:prstGeom>
          <a:ln w="12700">
            <a:miter lim="400000"/>
          </a:ln>
        </p:spPr>
      </p:pic>
      <p:sp>
        <p:nvSpPr>
          <p:cNvPr id="193" name="Abgerundetes Rechteck 60"/>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194" name="Inhaltsplatzhalter 1"/>
          <p:cNvSpPr txBox="1">
            <a:spLocks noGrp="1"/>
          </p:cNvSpPr>
          <p:nvPr>
            <p:ph type="body" sz="quarter" idx="1"/>
          </p:nvPr>
        </p:nvSpPr>
        <p:spPr>
          <a:xfrm>
            <a:off x="46291" y="2575226"/>
            <a:ext cx="3512250" cy="2507314"/>
          </a:xfrm>
          <a:prstGeom prst="rect">
            <a:avLst/>
          </a:prstGeom>
        </p:spPr>
        <p:txBody>
          <a:bodyPr/>
          <a:lstStyle/>
          <a:p>
            <a:pPr marL="0" indent="182562">
              <a:buSzTx/>
              <a:buFont typeface="Wingdings"/>
              <a:buNone/>
              <a:defRPr sz="1800" b="1">
                <a:latin typeface="Myriad Pro"/>
                <a:ea typeface="Myriad Pro"/>
                <a:cs typeface="Myriad Pro"/>
                <a:sym typeface="Myriad Pro"/>
              </a:defRPr>
            </a:pPr>
            <a:r>
              <a:t>Netzqualität auf den Punkt</a:t>
            </a:r>
          </a:p>
          <a:p>
            <a:pPr indent="-173037">
              <a:defRPr sz="1400" b="1">
                <a:solidFill>
                  <a:srgbClr val="455E6F"/>
                </a:solidFill>
                <a:latin typeface="Myriad Pro"/>
                <a:ea typeface="Myriad Pro"/>
                <a:cs typeface="Myriad Pro"/>
                <a:sym typeface="Myriad Pro"/>
              </a:defRPr>
            </a:pPr>
            <a:r>
              <a:t>Blindstromkosten Reduzierung </a:t>
            </a:r>
            <a:r>
              <a:rPr b="0"/>
              <a:t>durch Kompensationsanlagen</a:t>
            </a:r>
          </a:p>
          <a:p>
            <a:pPr indent="-173037">
              <a:defRPr sz="1400" b="1">
                <a:solidFill>
                  <a:srgbClr val="455E6F"/>
                </a:solidFill>
                <a:latin typeface="Myriad Pro"/>
                <a:ea typeface="Myriad Pro"/>
                <a:cs typeface="Myriad Pro"/>
                <a:sym typeface="Myriad Pro"/>
              </a:defRPr>
            </a:pPr>
            <a:r>
              <a:t>40% höhere Lebensdauer </a:t>
            </a:r>
            <a:r>
              <a:rPr b="0"/>
              <a:t>dank</a:t>
            </a:r>
            <a:br>
              <a:rPr b="0"/>
            </a:br>
            <a:r>
              <a:rPr b="0"/>
              <a:t>innovativer Bauteile</a:t>
            </a:r>
          </a:p>
          <a:p>
            <a:pPr indent="-173037">
              <a:defRPr sz="1400" b="1">
                <a:solidFill>
                  <a:srgbClr val="455E6F"/>
                </a:solidFill>
                <a:latin typeface="Myriad Pro"/>
                <a:ea typeface="Myriad Pro"/>
                <a:cs typeface="Myriad Pro"/>
                <a:sym typeface="Myriad Pro"/>
              </a:defRPr>
            </a:pPr>
            <a:r>
              <a:t>Sicherheit </a:t>
            </a:r>
            <a:r>
              <a:rPr b="0"/>
              <a:t>auf höchstem Niveau                mit secureC </a:t>
            </a:r>
          </a:p>
        </p:txBody>
      </p:sp>
      <p:sp>
        <p:nvSpPr>
          <p:cNvPr id="195" name="Titel 3"/>
          <p:cNvSpPr txBox="1"/>
          <p:nvPr/>
        </p:nvSpPr>
        <p:spPr>
          <a:xfrm>
            <a:off x="243892" y="81404"/>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rgbClr val="5C7D94"/>
                </a:solidFill>
                <a:latin typeface="Myriad Pro"/>
                <a:ea typeface="Myriad Pro"/>
                <a:cs typeface="Myriad Pro"/>
                <a:sym typeface="Myriad Pro"/>
              </a:defRPr>
            </a:pPr>
            <a:r>
              <a:t>Kostensenkung durch Effizienzsteigerung</a:t>
            </a:r>
            <a:br/>
            <a:r>
              <a:rPr sz="2000" b="0">
                <a:solidFill>
                  <a:srgbClr val="A9BBC6"/>
                </a:solidFill>
              </a:rPr>
              <a:t>Messen </a:t>
            </a:r>
            <a:r>
              <a:rPr sz="2000" b="0"/>
              <a:t>|</a:t>
            </a:r>
            <a:r>
              <a:rPr sz="2000" b="0">
                <a:solidFill>
                  <a:srgbClr val="A9BBC6"/>
                </a:solidFill>
              </a:rPr>
              <a:t> Optimieren </a:t>
            </a:r>
            <a:r>
              <a:rPr sz="2000" b="0"/>
              <a:t>|</a:t>
            </a:r>
            <a:r>
              <a:rPr sz="2000" b="0">
                <a:solidFill>
                  <a:schemeClr val="accent3">
                    <a:lumOff val="44000"/>
                  </a:schemeClr>
                </a:solidFill>
              </a:rPr>
              <a:t> </a:t>
            </a:r>
            <a:r>
              <a:rPr sz="2000">
                <a:solidFill>
                  <a:schemeClr val="accent1"/>
                </a:solidFill>
              </a:rPr>
              <a:t>Regeln</a:t>
            </a:r>
            <a:r>
              <a:rPr sz="2000" b="0">
                <a:solidFill>
                  <a:schemeClr val="accent3">
                    <a:lumOff val="44000"/>
                  </a:schemeClr>
                </a:solidFill>
              </a:rPr>
              <a:t> </a:t>
            </a:r>
            <a:r>
              <a:rPr sz="2000" b="0"/>
              <a:t>|</a:t>
            </a:r>
            <a:r>
              <a:rPr sz="2000" b="0">
                <a:solidFill>
                  <a:schemeClr val="accent3">
                    <a:lumOff val="44000"/>
                  </a:schemeClr>
                </a:solidFill>
              </a:rPr>
              <a:t> </a:t>
            </a:r>
            <a:r>
              <a:rPr sz="2000" b="0">
                <a:solidFill>
                  <a:srgbClr val="A9BBC6"/>
                </a:solidFill>
              </a:rPr>
              <a:t>Power Quality </a:t>
            </a:r>
            <a:r>
              <a:rPr sz="2000" b="0"/>
              <a:t>|</a:t>
            </a:r>
            <a:r>
              <a:rPr sz="2000" b="0">
                <a:solidFill>
                  <a:schemeClr val="accent3">
                    <a:lumOff val="44000"/>
                  </a:schemeClr>
                </a:solidFill>
              </a:rPr>
              <a:t> </a:t>
            </a:r>
            <a:r>
              <a:rPr sz="2000" b="0">
                <a:solidFill>
                  <a:srgbClr val="A9BBC6"/>
                </a:solidFill>
              </a:rPr>
              <a:t>Visualisieren </a:t>
            </a:r>
            <a:r>
              <a:rPr sz="2000" b="0"/>
              <a:t>|</a:t>
            </a:r>
            <a:r>
              <a:rPr sz="2000" b="0">
                <a:solidFill>
                  <a:srgbClr val="A9BBC6"/>
                </a:solidFill>
              </a:rPr>
              <a:t> Service</a:t>
            </a:r>
          </a:p>
        </p:txBody>
      </p:sp>
      <p:pic>
        <p:nvPicPr>
          <p:cNvPr id="196" name="Picture 13" descr="Picture 13"/>
          <p:cNvPicPr>
            <a:picLocks noChangeAspect="1"/>
          </p:cNvPicPr>
          <p:nvPr/>
        </p:nvPicPr>
        <p:blipFill>
          <a:blip r:embed="rId3">
            <a:extLst/>
          </a:blip>
          <a:stretch>
            <a:fillRect/>
          </a:stretch>
        </p:blipFill>
        <p:spPr>
          <a:xfrm>
            <a:off x="4568225" y="3047686"/>
            <a:ext cx="2913907" cy="879423"/>
          </a:xfrm>
          <a:prstGeom prst="rect">
            <a:avLst/>
          </a:prstGeom>
          <a:ln w="12700">
            <a:miter lim="400000"/>
          </a:ln>
        </p:spPr>
      </p:pic>
      <p:pic>
        <p:nvPicPr>
          <p:cNvPr id="197" name="Picture 14" descr="Picture 14"/>
          <p:cNvPicPr>
            <a:picLocks noChangeAspect="1"/>
          </p:cNvPicPr>
          <p:nvPr/>
        </p:nvPicPr>
        <p:blipFill>
          <a:blip r:embed="rId4">
            <a:extLst/>
          </a:blip>
          <a:stretch>
            <a:fillRect/>
          </a:stretch>
        </p:blipFill>
        <p:spPr>
          <a:xfrm>
            <a:off x="3670108" y="3606741"/>
            <a:ext cx="3125132" cy="1004401"/>
          </a:xfrm>
          <a:prstGeom prst="rect">
            <a:avLst/>
          </a:prstGeom>
          <a:ln w="12700">
            <a:miter lim="400000"/>
          </a:ln>
        </p:spPr>
      </p:pic>
      <p:sp>
        <p:nvSpPr>
          <p:cNvPr id="198" name="Gerade Verbindung 61"/>
          <p:cNvSpPr/>
          <p:nvPr/>
        </p:nvSpPr>
        <p:spPr>
          <a:xfrm flipH="1" flipV="1">
            <a:off x="4494014" y="4424633"/>
            <a:ext cx="596935" cy="39014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199" name="Gerade Verbindung 63"/>
          <p:cNvSpPr/>
          <p:nvPr/>
        </p:nvSpPr>
        <p:spPr>
          <a:xfrm flipH="1" flipV="1">
            <a:off x="4933117" y="4447449"/>
            <a:ext cx="157833"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00" name="Gerade Verbindung 64"/>
          <p:cNvSpPr/>
          <p:nvPr/>
        </p:nvSpPr>
        <p:spPr>
          <a:xfrm flipV="1">
            <a:off x="5090952" y="4447449"/>
            <a:ext cx="323610" cy="367326"/>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01" name="Gerade Verbindung 71"/>
          <p:cNvSpPr/>
          <p:nvPr/>
        </p:nvSpPr>
        <p:spPr>
          <a:xfrm flipV="1">
            <a:off x="5090949" y="4447449"/>
            <a:ext cx="774428"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02" name="Gewinkelte Verbindung 74"/>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03" name="Gewinkelte Verbindung 75"/>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04" name="Gewinkelte Verbindung 80"/>
          <p:cNvSpPr/>
          <p:nvPr/>
        </p:nvSpPr>
        <p:spPr>
          <a:xfrm>
            <a:off x="1764920" y="1828101"/>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05" name="Gerade Verbindung 81"/>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206" name="Gewinkelte Verbindung 84"/>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207" name="Picture 3" descr="Picture 3"/>
          <p:cNvPicPr>
            <a:picLocks noChangeAspect="1"/>
          </p:cNvPicPr>
          <p:nvPr/>
        </p:nvPicPr>
        <p:blipFill>
          <a:blip r:embed="rId5">
            <a:extLst/>
          </a:blip>
          <a:stretch>
            <a:fillRect/>
          </a:stretch>
        </p:blipFill>
        <p:spPr>
          <a:xfrm>
            <a:off x="202198" y="1331339"/>
            <a:ext cx="8748926" cy="444554"/>
          </a:xfrm>
          <a:prstGeom prst="rect">
            <a:avLst/>
          </a:prstGeom>
          <a:ln w="12700">
            <a:miter lim="400000"/>
          </a:ln>
        </p:spPr>
      </p:pic>
      <p:pic>
        <p:nvPicPr>
          <p:cNvPr id="208" name="Picture 4" descr="Picture 4"/>
          <p:cNvPicPr>
            <a:picLocks noChangeAspect="1"/>
          </p:cNvPicPr>
          <p:nvPr/>
        </p:nvPicPr>
        <p:blipFill>
          <a:blip r:embed="rId6">
            <a:extLst/>
          </a:blip>
          <a:stretch>
            <a:fillRect/>
          </a:stretch>
        </p:blipFill>
        <p:spPr>
          <a:xfrm>
            <a:off x="5023463" y="933322"/>
            <a:ext cx="1712300" cy="842571"/>
          </a:xfrm>
          <a:prstGeom prst="rect">
            <a:avLst/>
          </a:prstGeom>
          <a:ln w="12700">
            <a:miter lim="400000"/>
          </a:ln>
        </p:spPr>
      </p:pic>
      <p:pic>
        <p:nvPicPr>
          <p:cNvPr id="209" name="Picture 6" descr="Picture 6"/>
          <p:cNvPicPr>
            <a:picLocks noChangeAspect="1"/>
          </p:cNvPicPr>
          <p:nvPr/>
        </p:nvPicPr>
        <p:blipFill>
          <a:blip r:embed="rId7">
            <a:extLst/>
          </a:blip>
          <a:stretch>
            <a:fillRect/>
          </a:stretch>
        </p:blipFill>
        <p:spPr>
          <a:xfrm>
            <a:off x="46291" y="1422724"/>
            <a:ext cx="2627060" cy="899374"/>
          </a:xfrm>
          <a:prstGeom prst="rect">
            <a:avLst/>
          </a:prstGeom>
          <a:ln w="12700">
            <a:miter lim="400000"/>
          </a:ln>
        </p:spPr>
      </p:pic>
      <p:pic>
        <p:nvPicPr>
          <p:cNvPr id="210" name="Picture 7" descr="Picture 7"/>
          <p:cNvPicPr>
            <a:picLocks noChangeAspect="1"/>
          </p:cNvPicPr>
          <p:nvPr/>
        </p:nvPicPr>
        <p:blipFill>
          <a:blip r:embed="rId8">
            <a:extLst/>
          </a:blip>
          <a:stretch>
            <a:fillRect/>
          </a:stretch>
        </p:blipFill>
        <p:spPr>
          <a:xfrm>
            <a:off x="2617423" y="723900"/>
            <a:ext cx="1039985" cy="1106828"/>
          </a:xfrm>
          <a:prstGeom prst="rect">
            <a:avLst/>
          </a:prstGeom>
          <a:ln w="12700">
            <a:miter lim="400000"/>
          </a:ln>
        </p:spPr>
      </p:pic>
      <p:pic>
        <p:nvPicPr>
          <p:cNvPr id="211" name="Picture 15" descr="Picture 15"/>
          <p:cNvPicPr>
            <a:picLocks noChangeAspect="1"/>
          </p:cNvPicPr>
          <p:nvPr/>
        </p:nvPicPr>
        <p:blipFill>
          <a:blip r:embed="rId9">
            <a:extLst/>
          </a:blip>
          <a:stretch>
            <a:fillRect/>
          </a:stretch>
        </p:blipFill>
        <p:spPr>
          <a:xfrm>
            <a:off x="3694072" y="2916663"/>
            <a:ext cx="1125578" cy="749357"/>
          </a:xfrm>
          <a:prstGeom prst="rect">
            <a:avLst/>
          </a:prstGeom>
          <a:ln w="12700">
            <a:miter lim="400000"/>
          </a:ln>
        </p:spPr>
      </p:pic>
      <p:pic>
        <p:nvPicPr>
          <p:cNvPr id="212" name="Picture 16" descr="Picture 16"/>
          <p:cNvPicPr>
            <a:picLocks noChangeAspect="1"/>
          </p:cNvPicPr>
          <p:nvPr/>
        </p:nvPicPr>
        <p:blipFill>
          <a:blip r:embed="rId10">
            <a:extLst/>
          </a:blip>
          <a:stretch>
            <a:fillRect/>
          </a:stretch>
        </p:blipFill>
        <p:spPr>
          <a:xfrm>
            <a:off x="7887838" y="2118799"/>
            <a:ext cx="1160145" cy="2237576"/>
          </a:xfrm>
          <a:prstGeom prst="rect">
            <a:avLst/>
          </a:prstGeom>
          <a:ln w="12700">
            <a:miter lim="400000"/>
          </a:ln>
        </p:spPr>
      </p:pic>
      <p:sp>
        <p:nvSpPr>
          <p:cNvPr id="213" name="Textfeld 101"/>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214" name="Textfeld 103"/>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215" name="Textfeld 104"/>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216" name="Ellipse 105"/>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17" name="Ellipse 106"/>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18" name="Ellipse 107"/>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19" name="Gerade Verbindung 109"/>
          <p:cNvSpPr/>
          <p:nvPr/>
        </p:nvSpPr>
        <p:spPr>
          <a:xfrm flipV="1">
            <a:off x="7633407" y="4193751"/>
            <a:ext cx="313466" cy="41095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20" name="Gerade Verbindung 110"/>
          <p:cNvSpPr/>
          <p:nvPr/>
        </p:nvSpPr>
        <p:spPr>
          <a:xfrm flipH="1" flipV="1">
            <a:off x="7358377" y="3652065"/>
            <a:ext cx="275030" cy="80308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21" name="Gerade Verbindung 111"/>
          <p:cNvSpPr/>
          <p:nvPr/>
        </p:nvSpPr>
        <p:spPr>
          <a:xfrm flipH="1" flipV="1">
            <a:off x="7049479" y="3703007"/>
            <a:ext cx="474571" cy="85512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22" name="Gerade Verbindung 112"/>
          <p:cNvSpPr/>
          <p:nvPr/>
        </p:nvSpPr>
        <p:spPr>
          <a:xfrm flipH="1" flipV="1">
            <a:off x="6692058" y="4262506"/>
            <a:ext cx="754450" cy="26723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grpSp>
        <p:nvGrpSpPr>
          <p:cNvPr id="225" name="Gruppieren 113"/>
          <p:cNvGrpSpPr/>
          <p:nvPr/>
        </p:nvGrpSpPr>
        <p:grpSpPr>
          <a:xfrm>
            <a:off x="4794839" y="2546075"/>
            <a:ext cx="345491" cy="205803"/>
            <a:chOff x="0" y="0"/>
            <a:chExt cx="345489" cy="205801"/>
          </a:xfrm>
        </p:grpSpPr>
        <p:sp>
          <p:nvSpPr>
            <p:cNvPr id="223" name="Ellipse 114"/>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224" name="Ellipse 115"/>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pic>
        <p:nvPicPr>
          <p:cNvPr id="226" name="Picture 3" descr="Picture 3"/>
          <p:cNvPicPr>
            <a:picLocks noChangeAspect="1"/>
          </p:cNvPicPr>
          <p:nvPr/>
        </p:nvPicPr>
        <p:blipFill>
          <a:blip r:embed="rId11">
            <a:extLst/>
          </a:blip>
          <a:stretch>
            <a:fillRect/>
          </a:stretch>
        </p:blipFill>
        <p:spPr>
          <a:xfrm>
            <a:off x="7358377" y="4313184"/>
            <a:ext cx="514599" cy="1008001"/>
          </a:xfrm>
          <a:prstGeom prst="rect">
            <a:avLst/>
          </a:prstGeom>
          <a:ln w="12700">
            <a:miter lim="400000"/>
          </a:ln>
        </p:spPr>
      </p:pic>
      <p:sp>
        <p:nvSpPr>
          <p:cNvPr id="227" name="Gerade Verbindung 77"/>
          <p:cNvSpPr/>
          <p:nvPr/>
        </p:nvSpPr>
        <p:spPr>
          <a:xfrm flipV="1">
            <a:off x="3694073" y="3423209"/>
            <a:ext cx="961400" cy="101460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28" name="Ellipse 70"/>
          <p:cNvSpPr/>
          <p:nvPr/>
        </p:nvSpPr>
        <p:spPr>
          <a:xfrm>
            <a:off x="4642291" y="3346389"/>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229" name="Picture 2" descr="Picture 2"/>
          <p:cNvPicPr>
            <a:picLocks noChangeAspect="1"/>
          </p:cNvPicPr>
          <p:nvPr/>
        </p:nvPicPr>
        <p:blipFill>
          <a:blip r:embed="rId12">
            <a:extLst/>
          </a:blip>
          <a:stretch>
            <a:fillRect/>
          </a:stretch>
        </p:blipFill>
        <p:spPr>
          <a:xfrm>
            <a:off x="2497692" y="3829115"/>
            <a:ext cx="1807759" cy="2665710"/>
          </a:xfrm>
          <a:prstGeom prst="rect">
            <a:avLst/>
          </a:prstGeom>
          <a:ln w="12700">
            <a:miter lim="400000"/>
          </a:ln>
        </p:spPr>
      </p:pic>
      <p:sp>
        <p:nvSpPr>
          <p:cNvPr id="230" name="Ellipse 54"/>
          <p:cNvSpPr/>
          <p:nvPr/>
        </p:nvSpPr>
        <p:spPr>
          <a:xfrm>
            <a:off x="4417195" y="43478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31" name="Ellipse 55"/>
          <p:cNvSpPr/>
          <p:nvPr/>
        </p:nvSpPr>
        <p:spPr>
          <a:xfrm>
            <a:off x="4876484"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32" name="Ellipse 56"/>
          <p:cNvSpPr/>
          <p:nvPr/>
        </p:nvSpPr>
        <p:spPr>
          <a:xfrm>
            <a:off x="5361268"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33" name="Ellipse 57"/>
          <p:cNvSpPr/>
          <p:nvPr/>
        </p:nvSpPr>
        <p:spPr>
          <a:xfrm>
            <a:off x="5817842"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34" name="Ellipse 108"/>
          <p:cNvSpPr/>
          <p:nvPr/>
        </p:nvSpPr>
        <p:spPr>
          <a:xfrm>
            <a:off x="7912738" y="411381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235" name="Picture 5" descr="Picture 5"/>
          <p:cNvPicPr>
            <a:picLocks noChangeAspect="1"/>
          </p:cNvPicPr>
          <p:nvPr/>
        </p:nvPicPr>
        <p:blipFill>
          <a:blip r:embed="rId13">
            <a:extLst/>
          </a:blip>
          <a:stretch>
            <a:fillRect/>
          </a:stretch>
        </p:blipFill>
        <p:spPr>
          <a:xfrm>
            <a:off x="6795238" y="341629"/>
            <a:ext cx="1603557" cy="1439416"/>
          </a:xfrm>
          <a:prstGeom prst="rect">
            <a:avLst/>
          </a:prstGeom>
          <a:ln w="12700">
            <a:miter lim="400000"/>
          </a:ln>
        </p:spPr>
      </p:pic>
      <p:pic>
        <p:nvPicPr>
          <p:cNvPr id="236" name="Picture 9" descr="Picture 9"/>
          <p:cNvPicPr>
            <a:picLocks noChangeAspect="1"/>
          </p:cNvPicPr>
          <p:nvPr/>
        </p:nvPicPr>
        <p:blipFill>
          <a:blip r:embed="rId14">
            <a:extLst/>
          </a:blip>
          <a:stretch>
            <a:fillRect/>
          </a:stretch>
        </p:blipFill>
        <p:spPr>
          <a:xfrm>
            <a:off x="3670108" y="1590303"/>
            <a:ext cx="4886372" cy="291225"/>
          </a:xfrm>
          <a:prstGeom prst="rect">
            <a:avLst/>
          </a:prstGeom>
          <a:ln w="12700">
            <a:miter lim="400000"/>
          </a:ln>
        </p:spPr>
      </p:pic>
      <p:pic>
        <p:nvPicPr>
          <p:cNvPr id="237" name="Picture 3" descr="Picture 3"/>
          <p:cNvPicPr>
            <a:picLocks noChangeAspect="1"/>
          </p:cNvPicPr>
          <p:nvPr/>
        </p:nvPicPr>
        <p:blipFill>
          <a:blip r:embed="rId15">
            <a:extLst/>
          </a:blip>
          <a:stretch>
            <a:fillRect/>
          </a:stretch>
        </p:blipFill>
        <p:spPr>
          <a:xfrm>
            <a:off x="6024288" y="2653471"/>
            <a:ext cx="1828973" cy="223713"/>
          </a:xfrm>
          <a:prstGeom prst="rect">
            <a:avLst/>
          </a:prstGeom>
          <a:ln w="12700">
            <a:miter lim="400000"/>
          </a:ln>
        </p:spPr>
      </p:pic>
      <p:pic>
        <p:nvPicPr>
          <p:cNvPr id="238" name="Picture 10" descr="Picture 10"/>
          <p:cNvPicPr>
            <a:picLocks noChangeAspect="1"/>
          </p:cNvPicPr>
          <p:nvPr/>
        </p:nvPicPr>
        <p:blipFill>
          <a:blip r:embed="rId16">
            <a:extLst/>
          </a:blip>
          <a:stretch>
            <a:fillRect/>
          </a:stretch>
        </p:blipFill>
        <p:spPr>
          <a:xfrm>
            <a:off x="6427658" y="2430048"/>
            <a:ext cx="651899" cy="401793"/>
          </a:xfrm>
          <a:prstGeom prst="rect">
            <a:avLst/>
          </a:prstGeom>
          <a:ln w="12700">
            <a:miter lim="400000"/>
          </a:ln>
        </p:spPr>
      </p:pic>
      <p:pic>
        <p:nvPicPr>
          <p:cNvPr id="239" name="Picture 4" descr="Picture 4"/>
          <p:cNvPicPr>
            <a:picLocks noChangeAspect="1"/>
          </p:cNvPicPr>
          <p:nvPr/>
        </p:nvPicPr>
        <p:blipFill>
          <a:blip r:embed="rId17">
            <a:extLst/>
          </a:blip>
          <a:srcRect l="3524" t="3524" r="3524" b="3524"/>
          <a:stretch>
            <a:fillRect/>
          </a:stretch>
        </p:blipFill>
        <p:spPr>
          <a:xfrm>
            <a:off x="4837915" y="4584670"/>
            <a:ext cx="602512" cy="600731"/>
          </a:xfrm>
          <a:prstGeom prst="rect">
            <a:avLst/>
          </a:prstGeom>
          <a:ln w="12700">
            <a:miter lim="400000"/>
          </a:ln>
        </p:spPr>
      </p:pic>
      <p:pic>
        <p:nvPicPr>
          <p:cNvPr id="240" name="Picture 2" descr="Picture 2"/>
          <p:cNvPicPr>
            <a:picLocks noChangeAspect="1"/>
          </p:cNvPicPr>
          <p:nvPr/>
        </p:nvPicPr>
        <p:blipFill>
          <a:blip r:embed="rId18">
            <a:extLst/>
          </a:blip>
          <a:stretch>
            <a:fillRect/>
          </a:stretch>
        </p:blipFill>
        <p:spPr>
          <a:xfrm>
            <a:off x="200929" y="4164895"/>
            <a:ext cx="2191369" cy="5458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4" nodeType="afterEffect">
                                  <p:stCondLst>
                                    <p:cond delay="100"/>
                                  </p:stCondLst>
                                  <p:iterate>
                                    <p:tmAbs val="0"/>
                                  </p:iterate>
                                  <p:childTnLst>
                                    <p:set>
                                      <p:cBhvr>
                                        <p:cTn id="6" fill="hold"/>
                                        <p:tgtEl>
                                          <p:spTgt spid="193"/>
                                        </p:tgtEl>
                                        <p:attrNameLst>
                                          <p:attrName>style.visibility</p:attrName>
                                        </p:attrNameLst>
                                      </p:cBhvr>
                                      <p:to>
                                        <p:strVal val="visible"/>
                                      </p:to>
                                    </p:set>
                                    <p:animEffect transition="in" filter="dissolve">
                                      <p:cBhvr>
                                        <p:cTn id="7" dur="500"/>
                                        <p:tgtEl>
                                          <p:spTgt spid="193"/>
                                        </p:tgtEl>
                                      </p:cBhvr>
                                    </p:animEffect>
                                  </p:childTnLst>
                                </p:cTn>
                              </p:par>
                            </p:childTnLst>
                          </p:cTn>
                        </p:par>
                        <p:par>
                          <p:cTn id="8" fill="hold">
                            <p:stCondLst>
                              <p:cond delay="600"/>
                            </p:stCondLst>
                            <p:childTnLst>
                              <p:par>
                                <p:cTn id="9" presetID="9" presetClass="entr" presetSubtype="0" fill="hold" grpId="5" nodeType="afterEffect">
                                  <p:stCondLst>
                                    <p:cond delay="400"/>
                                  </p:stCondLst>
                                  <p:childTnLst>
                                    <p:set>
                                      <p:cBhvr>
                                        <p:cTn id="10" dur="1" fill="hold">
                                          <p:stCondLst>
                                            <p:cond delay="0"/>
                                          </p:stCondLst>
                                        </p:cTn>
                                        <p:tgtEl>
                                          <p:spTgt spid="194">
                                            <p:bg/>
                                          </p:spTgt>
                                        </p:tgtEl>
                                        <p:attrNameLst>
                                          <p:attrName>style.visibility</p:attrName>
                                        </p:attrNameLst>
                                      </p:cBhvr>
                                      <p:to>
                                        <p:strVal val="visible"/>
                                      </p:to>
                                    </p:set>
                                    <p:animEffect transition="in" filter="dissolve">
                                      <p:cBhvr>
                                        <p:cTn id="11" dur="500"/>
                                        <p:tgtEl>
                                          <p:spTgt spid="194">
                                            <p:bg/>
                                          </p:spTgt>
                                        </p:tgtEl>
                                      </p:cBhvr>
                                    </p:animEffect>
                                  </p:childTnLst>
                                </p:cTn>
                              </p:par>
                              <p:par>
                                <p:cTn id="12" presetID="9" presetClass="entr" presetSubtype="0" fill="hold" grpId="5" nodeType="withEffect">
                                  <p:stCondLst>
                                    <p:cond delay="1000"/>
                                  </p:stCondLst>
                                  <p:childTnLst>
                                    <p:set>
                                      <p:cBhvr>
                                        <p:cTn id="13" dur="1" fill="hold">
                                          <p:stCondLst>
                                            <p:cond delay="0"/>
                                          </p:stCondLst>
                                        </p:cTn>
                                        <p:tgtEl>
                                          <p:spTgt spid="194">
                                            <p:txEl>
                                              <p:pRg st="0" end="0"/>
                                            </p:txEl>
                                          </p:spTgt>
                                        </p:tgtEl>
                                        <p:attrNameLst>
                                          <p:attrName>style.visibility</p:attrName>
                                        </p:attrNameLst>
                                      </p:cBhvr>
                                      <p:to>
                                        <p:strVal val="visible"/>
                                      </p:to>
                                    </p:set>
                                    <p:animEffect transition="in" filter="dissolve">
                                      <p:cBhvr>
                                        <p:cTn id="14" dur="1000"/>
                                        <p:tgtEl>
                                          <p:spTgt spid="194">
                                            <p:txEl>
                                              <p:pRg st="0" end="0"/>
                                            </p:txEl>
                                          </p:spTgt>
                                        </p:tgtEl>
                                      </p:cBhvr>
                                    </p:animEffect>
                                  </p:childTnLst>
                                </p:cTn>
                              </p:par>
                            </p:childTnLst>
                          </p:cTn>
                        </p:par>
                        <p:par>
                          <p:cTn id="15" fill="hold">
                            <p:stCondLst>
                              <p:cond delay="2600"/>
                            </p:stCondLst>
                            <p:childTnLst>
                              <p:par>
                                <p:cTn id="16" presetID="9" presetClass="entr" presetSubtype="0" fill="hold" grpId="5" nodeType="afterEffect">
                                  <p:stCondLst>
                                    <p:cond delay="1000"/>
                                  </p:stCondLst>
                                  <p:childTnLst>
                                    <p:set>
                                      <p:cBhvr>
                                        <p:cTn id="17" dur="1" fill="hold">
                                          <p:stCondLst>
                                            <p:cond delay="0"/>
                                          </p:stCondLst>
                                        </p:cTn>
                                        <p:tgtEl>
                                          <p:spTgt spid="194">
                                            <p:txEl>
                                              <p:pRg st="1" end="1"/>
                                            </p:txEl>
                                          </p:spTgt>
                                        </p:tgtEl>
                                        <p:attrNameLst>
                                          <p:attrName>style.visibility</p:attrName>
                                        </p:attrNameLst>
                                      </p:cBhvr>
                                      <p:to>
                                        <p:strVal val="visible"/>
                                      </p:to>
                                    </p:set>
                                    <p:animEffect transition="in" filter="dissolve">
                                      <p:cBhvr>
                                        <p:cTn id="18" dur="1000"/>
                                        <p:tgtEl>
                                          <p:spTgt spid="194">
                                            <p:txEl>
                                              <p:pRg st="1" end="1"/>
                                            </p:txEl>
                                          </p:spTgt>
                                        </p:tgtEl>
                                      </p:cBhvr>
                                    </p:animEffect>
                                  </p:childTnLst>
                                </p:cTn>
                              </p:par>
                              <p:par>
                                <p:cTn id="19" presetID="9" presetClass="entr" presetSubtype="0" fill="hold" grpId="5" nodeType="withEffect">
                                  <p:stCondLst>
                                    <p:cond delay="1000"/>
                                  </p:stCondLst>
                                  <p:childTnLst>
                                    <p:set>
                                      <p:cBhvr>
                                        <p:cTn id="20" dur="1" fill="hold">
                                          <p:stCondLst>
                                            <p:cond delay="0"/>
                                          </p:stCondLst>
                                        </p:cTn>
                                        <p:tgtEl>
                                          <p:spTgt spid="194">
                                            <p:txEl>
                                              <p:pRg st="2" end="2"/>
                                            </p:txEl>
                                          </p:spTgt>
                                        </p:tgtEl>
                                        <p:attrNameLst>
                                          <p:attrName>style.visibility</p:attrName>
                                        </p:attrNameLst>
                                      </p:cBhvr>
                                      <p:to>
                                        <p:strVal val="visible"/>
                                      </p:to>
                                    </p:set>
                                    <p:animEffect transition="in" filter="dissolve">
                                      <p:cBhvr>
                                        <p:cTn id="21" dur="1000"/>
                                        <p:tgtEl>
                                          <p:spTgt spid="194">
                                            <p:txEl>
                                              <p:pRg st="2" end="2"/>
                                            </p:txEl>
                                          </p:spTgt>
                                        </p:tgtEl>
                                      </p:cBhvr>
                                    </p:animEffect>
                                  </p:childTnLst>
                                </p:cTn>
                              </p:par>
                              <p:par>
                                <p:cTn id="22" presetID="9" presetClass="entr" presetSubtype="0" fill="hold" grpId="5" nodeType="withEffect">
                                  <p:stCondLst>
                                    <p:cond delay="1000"/>
                                  </p:stCondLst>
                                  <p:childTnLst>
                                    <p:set>
                                      <p:cBhvr>
                                        <p:cTn id="23" dur="1" fill="hold">
                                          <p:stCondLst>
                                            <p:cond delay="0"/>
                                          </p:stCondLst>
                                        </p:cTn>
                                        <p:tgtEl>
                                          <p:spTgt spid="194">
                                            <p:txEl>
                                              <p:pRg st="3" end="3"/>
                                            </p:txEl>
                                          </p:spTgt>
                                        </p:tgtEl>
                                        <p:attrNameLst>
                                          <p:attrName>style.visibility</p:attrName>
                                        </p:attrNameLst>
                                      </p:cBhvr>
                                      <p:to>
                                        <p:strVal val="visible"/>
                                      </p:to>
                                    </p:set>
                                    <p:animEffect transition="in" filter="dissolve">
                                      <p:cBhvr>
                                        <p:cTn id="24" dur="1000"/>
                                        <p:tgtEl>
                                          <p:spTgt spid="194">
                                            <p:txEl>
                                              <p:pRg st="3" end="3"/>
                                            </p:txEl>
                                          </p:spTgt>
                                        </p:tgtEl>
                                      </p:cBhvr>
                                    </p:animEffect>
                                  </p:childTnLst>
                                </p:cTn>
                              </p:par>
                            </p:childTnLst>
                          </p:cTn>
                        </p:par>
                        <p:par>
                          <p:cTn id="25" fill="hold">
                            <p:stCondLst>
                              <p:cond delay="4600"/>
                            </p:stCondLst>
                            <p:childTnLst>
                              <p:par>
                                <p:cTn id="26" presetID="9" presetClass="entr" fill="hold" grpId="1" nodeType="afterEffect">
                                  <p:stCondLst>
                                    <p:cond delay="3500"/>
                                  </p:stCondLst>
                                  <p:iterate>
                                    <p:tmAbs val="0"/>
                                  </p:iterate>
                                  <p:childTnLst>
                                    <p:set>
                                      <p:cBhvr>
                                        <p:cTn id="27" fill="hold"/>
                                        <p:tgtEl>
                                          <p:spTgt spid="228"/>
                                        </p:tgtEl>
                                        <p:attrNameLst>
                                          <p:attrName>style.visibility</p:attrName>
                                        </p:attrNameLst>
                                      </p:cBhvr>
                                      <p:to>
                                        <p:strVal val="visible"/>
                                      </p:to>
                                    </p:set>
                                    <p:animEffect transition="in" filter="dissolve">
                                      <p:cBhvr>
                                        <p:cTn id="28" dur="500"/>
                                        <p:tgtEl>
                                          <p:spTgt spid="228"/>
                                        </p:tgtEl>
                                      </p:cBhvr>
                                    </p:animEffect>
                                  </p:childTnLst>
                                </p:cTn>
                              </p:par>
                            </p:childTnLst>
                          </p:cTn>
                        </p:par>
                        <p:par>
                          <p:cTn id="29" fill="hold">
                            <p:stCondLst>
                              <p:cond delay="8600"/>
                            </p:stCondLst>
                            <p:childTnLst>
                              <p:par>
                                <p:cTn id="30" presetID="9" presetClass="entr" presetSubtype="0" fill="hold" grpId="2" nodeType="afterEffect">
                                  <p:stCondLst>
                                    <p:cond delay="500"/>
                                  </p:stCondLst>
                                  <p:childTnLst>
                                    <p:set>
                                      <p:cBhvr>
                                        <p:cTn id="31" dur="1" fill="hold">
                                          <p:stCondLst>
                                            <p:cond delay="0"/>
                                          </p:stCondLst>
                                        </p:cTn>
                                        <p:tgtEl>
                                          <p:spTgt spid="229"/>
                                        </p:tgtEl>
                                        <p:attrNameLst>
                                          <p:attrName>style.visibility</p:attrName>
                                        </p:attrNameLst>
                                      </p:cBhvr>
                                      <p:to>
                                        <p:strVal val="visible"/>
                                      </p:to>
                                    </p:set>
                                    <p:animEffect transition="in" filter="dissolve">
                                      <p:cBhvr>
                                        <p:cTn id="32" dur="1000"/>
                                        <p:tgtEl>
                                          <p:spTgt spid="229"/>
                                        </p:tgtEl>
                                      </p:cBhvr>
                                    </p:animEffect>
                                  </p:childTnLst>
                                </p:cTn>
                              </p:par>
                            </p:childTnLst>
                          </p:cTn>
                        </p:par>
                        <p:par>
                          <p:cTn id="33" fill="hold">
                            <p:stCondLst>
                              <p:cond delay="10100"/>
                            </p:stCondLst>
                            <p:childTnLst>
                              <p:par>
                                <p:cTn id="34" presetID="9" presetClass="entr" presetSubtype="0" fill="hold" grpId="3" nodeType="afterEffect">
                                  <p:stCondLst>
                                    <p:cond delay="800"/>
                                  </p:stCondLst>
                                  <p:childTnLst>
                                    <p:set>
                                      <p:cBhvr>
                                        <p:cTn id="35" dur="1" fill="hold">
                                          <p:stCondLst>
                                            <p:cond delay="0"/>
                                          </p:stCondLst>
                                        </p:cTn>
                                        <p:tgtEl>
                                          <p:spTgt spid="227"/>
                                        </p:tgtEl>
                                        <p:attrNameLst>
                                          <p:attrName>style.visibility</p:attrName>
                                        </p:attrNameLst>
                                      </p:cBhvr>
                                      <p:to>
                                        <p:strVal val="visible"/>
                                      </p:to>
                                    </p:set>
                                    <p:animEffect transition="in" filter="dissolve">
                                      <p:cBhvr>
                                        <p:cTn id="36" dur="1000"/>
                                        <p:tgtEl>
                                          <p:spTgt spid="227"/>
                                        </p:tgtEl>
                                      </p:cBhvr>
                                    </p:animEffect>
                                  </p:childTnLst>
                                </p:cTn>
                              </p:par>
                              <p:par>
                                <p:cTn id="37" presetID="9" presetClass="entr" presetSubtype="0" fill="hold" grpId="6" nodeType="withEffect">
                                  <p:stCondLst>
                                    <p:cond delay="1000"/>
                                  </p:stCondLst>
                                  <p:childTnLst>
                                    <p:set>
                                      <p:cBhvr>
                                        <p:cTn id="38" dur="1" fill="hold">
                                          <p:stCondLst>
                                            <p:cond delay="0"/>
                                          </p:stCondLst>
                                        </p:cTn>
                                        <p:tgtEl>
                                          <p:spTgt spid="240"/>
                                        </p:tgtEl>
                                        <p:attrNameLst>
                                          <p:attrName>style.visibility</p:attrName>
                                        </p:attrNameLst>
                                      </p:cBhvr>
                                      <p:to>
                                        <p:strVal val="visible"/>
                                      </p:to>
                                    </p:set>
                                    <p:animEffect transition="in" filter="dissolve">
                                      <p:cBhvr>
                                        <p:cTn id="39"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4" uiExpand="1" animBg="1" advAuto="0"/>
      <p:bldP spid="194" grpId="5" build="p" animBg="1" advAuto="0"/>
      <p:bldP spid="227" grpId="3" animBg="1" advAuto="0"/>
      <p:bldP spid="228" grpId="1" animBg="1" advAuto="0"/>
      <p:bldP spid="229" grpId="2" animBg="1" advAuto="0"/>
      <p:bldP spid="240"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hteck 64"/>
          <p:cNvSpPr/>
          <p:nvPr/>
        </p:nvSpPr>
        <p:spPr>
          <a:xfrm>
            <a:off x="6686401" y="4466032"/>
            <a:ext cx="2361586"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sp>
        <p:nvSpPr>
          <p:cNvPr id="243" name="Rechteck 93"/>
          <p:cNvSpPr/>
          <p:nvPr/>
        </p:nvSpPr>
        <p:spPr>
          <a:xfrm>
            <a:off x="6707047" y="4455147"/>
            <a:ext cx="2361585" cy="437926"/>
          </a:xfrm>
          <a:prstGeom prst="rect">
            <a:avLst/>
          </a:prstGeom>
          <a:solidFill>
            <a:schemeClr val="accent3">
              <a:lumOff val="44000"/>
            </a:schemeClr>
          </a:solidFill>
          <a:ln w="12700">
            <a:miter lim="400000"/>
          </a:ln>
        </p:spPr>
        <p:txBody>
          <a:bodyPr lIns="45719" rIns="45719" anchor="ctr"/>
          <a:lstStyle/>
          <a:p>
            <a:pPr algn="ctr">
              <a:defRPr>
                <a:solidFill>
                  <a:srgbClr val="000000"/>
                </a:solidFill>
              </a:defRPr>
            </a:pPr>
            <a:endParaRPr/>
          </a:p>
        </p:txBody>
      </p:sp>
      <p:pic>
        <p:nvPicPr>
          <p:cNvPr id="244" name="Picture 6" descr="Picture 6"/>
          <p:cNvPicPr>
            <a:picLocks noChangeAspect="1"/>
          </p:cNvPicPr>
          <p:nvPr/>
        </p:nvPicPr>
        <p:blipFill>
          <a:blip r:embed="rId2">
            <a:extLst/>
          </a:blip>
          <a:stretch>
            <a:fillRect/>
          </a:stretch>
        </p:blipFill>
        <p:spPr>
          <a:xfrm>
            <a:off x="2967695" y="2677060"/>
            <a:ext cx="6158712" cy="2340230"/>
          </a:xfrm>
          <a:prstGeom prst="rect">
            <a:avLst/>
          </a:prstGeom>
          <a:ln w="12700">
            <a:miter lim="400000"/>
          </a:ln>
        </p:spPr>
      </p:pic>
      <p:sp>
        <p:nvSpPr>
          <p:cNvPr id="245" name="Abgerundetes Rechteck 69"/>
          <p:cNvSpPr/>
          <p:nvPr/>
        </p:nvSpPr>
        <p:spPr>
          <a:xfrm>
            <a:off x="46291" y="2430048"/>
            <a:ext cx="3512250" cy="2522952"/>
          </a:xfrm>
          <a:prstGeom prst="roundRect">
            <a:avLst>
              <a:gd name="adj" fmla="val 16667"/>
            </a:avLst>
          </a:prstGeom>
          <a:solidFill>
            <a:schemeClr val="accent3">
              <a:lumOff val="44000"/>
            </a:schemeClr>
          </a:solidFill>
          <a:ln w="25400">
            <a:solidFill>
              <a:schemeClr val="accent1">
                <a:alpha val="96000"/>
              </a:schemeClr>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246" name="Picture 13" descr="Picture 13"/>
          <p:cNvPicPr>
            <a:picLocks noChangeAspect="1"/>
          </p:cNvPicPr>
          <p:nvPr/>
        </p:nvPicPr>
        <p:blipFill>
          <a:blip r:embed="rId3">
            <a:extLst/>
          </a:blip>
          <a:stretch>
            <a:fillRect/>
          </a:stretch>
        </p:blipFill>
        <p:spPr>
          <a:xfrm>
            <a:off x="4568225" y="3047686"/>
            <a:ext cx="2913907" cy="879423"/>
          </a:xfrm>
          <a:prstGeom prst="rect">
            <a:avLst/>
          </a:prstGeom>
          <a:ln w="12700">
            <a:miter lim="400000"/>
          </a:ln>
        </p:spPr>
      </p:pic>
      <p:pic>
        <p:nvPicPr>
          <p:cNvPr id="247" name="Picture 14" descr="Picture 14"/>
          <p:cNvPicPr>
            <a:picLocks noChangeAspect="1"/>
          </p:cNvPicPr>
          <p:nvPr/>
        </p:nvPicPr>
        <p:blipFill>
          <a:blip r:embed="rId4">
            <a:extLst/>
          </a:blip>
          <a:stretch>
            <a:fillRect/>
          </a:stretch>
        </p:blipFill>
        <p:spPr>
          <a:xfrm>
            <a:off x="3670108" y="3606741"/>
            <a:ext cx="3125132" cy="1004401"/>
          </a:xfrm>
          <a:prstGeom prst="rect">
            <a:avLst/>
          </a:prstGeom>
          <a:ln w="12700">
            <a:miter lim="400000"/>
          </a:ln>
        </p:spPr>
      </p:pic>
      <p:sp>
        <p:nvSpPr>
          <p:cNvPr id="248" name="Gerade Verbindung 99"/>
          <p:cNvSpPr/>
          <p:nvPr/>
        </p:nvSpPr>
        <p:spPr>
          <a:xfrm flipH="1" flipV="1">
            <a:off x="4494014" y="4424633"/>
            <a:ext cx="596935" cy="39014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49" name="Gerade Verbindung 101"/>
          <p:cNvSpPr/>
          <p:nvPr/>
        </p:nvSpPr>
        <p:spPr>
          <a:xfrm flipH="1" flipV="1">
            <a:off x="4933117" y="4447449"/>
            <a:ext cx="157833"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50" name="Gerade Verbindung 103"/>
          <p:cNvSpPr/>
          <p:nvPr/>
        </p:nvSpPr>
        <p:spPr>
          <a:xfrm flipV="1">
            <a:off x="5090952" y="4447449"/>
            <a:ext cx="323610" cy="367326"/>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51" name="Gerade Verbindung 104"/>
          <p:cNvSpPr/>
          <p:nvPr/>
        </p:nvSpPr>
        <p:spPr>
          <a:xfrm flipV="1">
            <a:off x="5090949" y="4447449"/>
            <a:ext cx="774428" cy="36732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52" name="Gewinkelte Verbindung 105"/>
          <p:cNvSpPr/>
          <p:nvPr/>
        </p:nvSpPr>
        <p:spPr>
          <a:xfrm rot="5400000">
            <a:off x="6673757" y="1790430"/>
            <a:ext cx="722695" cy="5565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026" y="0"/>
                </a:lnTo>
                <a:lnTo>
                  <a:pt x="14026"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53" name="Gewinkelte Verbindung 106"/>
          <p:cNvSpPr/>
          <p:nvPr/>
        </p:nvSpPr>
        <p:spPr>
          <a:xfrm>
            <a:off x="3032655" y="1825451"/>
            <a:ext cx="3738490" cy="352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7" y="0"/>
                </a:lnTo>
                <a:lnTo>
                  <a:pt x="87"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54" name="Gewinkelte Verbindung 108"/>
          <p:cNvSpPr/>
          <p:nvPr/>
        </p:nvSpPr>
        <p:spPr>
          <a:xfrm>
            <a:off x="1764920" y="1828101"/>
            <a:ext cx="1261646" cy="352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 y="0"/>
                </a:lnTo>
                <a:lnTo>
                  <a:pt x="51" y="2160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sp>
        <p:nvSpPr>
          <p:cNvPr id="255" name="Gerade Verbindung 109"/>
          <p:cNvSpPr/>
          <p:nvPr/>
        </p:nvSpPr>
        <p:spPr>
          <a:xfrm flipH="1" flipV="1">
            <a:off x="5145452" y="2646097"/>
            <a:ext cx="1563262" cy="1"/>
          </a:xfrm>
          <a:prstGeom prst="line">
            <a:avLst/>
          </a:prstGeom>
          <a:ln w="25400">
            <a:solidFill>
              <a:schemeClr val="accent1"/>
            </a:solidFill>
            <a:prstDash val="sysDot"/>
          </a:ln>
          <a:effectLst>
            <a:outerShdw blurRad="38100" dist="20000" dir="5400000" rotWithShape="0">
              <a:srgbClr val="000000">
                <a:alpha val="38000"/>
              </a:srgbClr>
            </a:outerShdw>
          </a:effectLst>
        </p:spPr>
        <p:txBody>
          <a:bodyPr lIns="45719" rIns="45719"/>
          <a:lstStyle/>
          <a:p>
            <a:endParaRPr/>
          </a:p>
        </p:txBody>
      </p:sp>
      <p:sp>
        <p:nvSpPr>
          <p:cNvPr id="256" name="Gewinkelte Verbindung 110"/>
          <p:cNvSpPr/>
          <p:nvPr/>
        </p:nvSpPr>
        <p:spPr>
          <a:xfrm rot="10800000" flipV="1">
            <a:off x="4372750" y="2653470"/>
            <a:ext cx="408514" cy="584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chemeClr val="accent1"/>
            </a:solidFill>
            <a:prstDash val="sysDot"/>
          </a:ln>
          <a:effectLst>
            <a:outerShdw blurRad="38100" dist="20000" dir="5400000" rotWithShape="0">
              <a:srgbClr val="000000">
                <a:alpha val="38000"/>
              </a:srgbClr>
            </a:outerShdw>
          </a:effectLst>
        </p:spPr>
        <p:txBody>
          <a:bodyPr lIns="45719" rIns="45719" anchor="ctr"/>
          <a:lstStyle/>
          <a:p>
            <a:endParaRPr/>
          </a:p>
        </p:txBody>
      </p:sp>
      <p:pic>
        <p:nvPicPr>
          <p:cNvPr id="257" name="Picture 3" descr="Picture 3"/>
          <p:cNvPicPr>
            <a:picLocks noChangeAspect="1"/>
          </p:cNvPicPr>
          <p:nvPr/>
        </p:nvPicPr>
        <p:blipFill>
          <a:blip r:embed="rId5">
            <a:extLst/>
          </a:blip>
          <a:stretch>
            <a:fillRect/>
          </a:stretch>
        </p:blipFill>
        <p:spPr>
          <a:xfrm>
            <a:off x="202198" y="1331339"/>
            <a:ext cx="8748926" cy="444554"/>
          </a:xfrm>
          <a:prstGeom prst="rect">
            <a:avLst/>
          </a:prstGeom>
          <a:ln w="12700">
            <a:miter lim="400000"/>
          </a:ln>
        </p:spPr>
      </p:pic>
      <p:pic>
        <p:nvPicPr>
          <p:cNvPr id="258" name="Picture 4" descr="Picture 4"/>
          <p:cNvPicPr>
            <a:picLocks noChangeAspect="1"/>
          </p:cNvPicPr>
          <p:nvPr/>
        </p:nvPicPr>
        <p:blipFill>
          <a:blip r:embed="rId6">
            <a:extLst/>
          </a:blip>
          <a:stretch>
            <a:fillRect/>
          </a:stretch>
        </p:blipFill>
        <p:spPr>
          <a:xfrm>
            <a:off x="5023463" y="933322"/>
            <a:ext cx="1712300" cy="842571"/>
          </a:xfrm>
          <a:prstGeom prst="rect">
            <a:avLst/>
          </a:prstGeom>
          <a:ln w="12700">
            <a:miter lim="400000"/>
          </a:ln>
        </p:spPr>
      </p:pic>
      <p:pic>
        <p:nvPicPr>
          <p:cNvPr id="259" name="Picture 6" descr="Picture 6"/>
          <p:cNvPicPr>
            <a:picLocks noChangeAspect="1"/>
          </p:cNvPicPr>
          <p:nvPr/>
        </p:nvPicPr>
        <p:blipFill>
          <a:blip r:embed="rId7">
            <a:extLst/>
          </a:blip>
          <a:stretch>
            <a:fillRect/>
          </a:stretch>
        </p:blipFill>
        <p:spPr>
          <a:xfrm>
            <a:off x="46291" y="1422724"/>
            <a:ext cx="2627060" cy="899374"/>
          </a:xfrm>
          <a:prstGeom prst="rect">
            <a:avLst/>
          </a:prstGeom>
          <a:ln w="12700">
            <a:miter lim="400000"/>
          </a:ln>
        </p:spPr>
      </p:pic>
      <p:pic>
        <p:nvPicPr>
          <p:cNvPr id="260" name="Picture 7" descr="Picture 7"/>
          <p:cNvPicPr>
            <a:picLocks noChangeAspect="1"/>
          </p:cNvPicPr>
          <p:nvPr/>
        </p:nvPicPr>
        <p:blipFill>
          <a:blip r:embed="rId8">
            <a:extLst/>
          </a:blip>
          <a:stretch>
            <a:fillRect/>
          </a:stretch>
        </p:blipFill>
        <p:spPr>
          <a:xfrm>
            <a:off x="2617423" y="723900"/>
            <a:ext cx="1039985" cy="1106828"/>
          </a:xfrm>
          <a:prstGeom prst="rect">
            <a:avLst/>
          </a:prstGeom>
          <a:ln w="12700">
            <a:miter lim="400000"/>
          </a:ln>
        </p:spPr>
      </p:pic>
      <p:pic>
        <p:nvPicPr>
          <p:cNvPr id="261" name="Picture 15" descr="Picture 15"/>
          <p:cNvPicPr>
            <a:picLocks noChangeAspect="1"/>
          </p:cNvPicPr>
          <p:nvPr/>
        </p:nvPicPr>
        <p:blipFill>
          <a:blip r:embed="rId9">
            <a:extLst/>
          </a:blip>
          <a:stretch>
            <a:fillRect/>
          </a:stretch>
        </p:blipFill>
        <p:spPr>
          <a:xfrm>
            <a:off x="3694072" y="2916663"/>
            <a:ext cx="1125578" cy="749357"/>
          </a:xfrm>
          <a:prstGeom prst="rect">
            <a:avLst/>
          </a:prstGeom>
          <a:ln w="12700">
            <a:miter lim="400000"/>
          </a:ln>
        </p:spPr>
      </p:pic>
      <p:pic>
        <p:nvPicPr>
          <p:cNvPr id="262" name="Picture 16" descr="Picture 16"/>
          <p:cNvPicPr>
            <a:picLocks noChangeAspect="1"/>
          </p:cNvPicPr>
          <p:nvPr/>
        </p:nvPicPr>
        <p:blipFill>
          <a:blip r:embed="rId10">
            <a:extLst/>
          </a:blip>
          <a:stretch>
            <a:fillRect/>
          </a:stretch>
        </p:blipFill>
        <p:spPr>
          <a:xfrm>
            <a:off x="7887838" y="2118799"/>
            <a:ext cx="1160145" cy="2237576"/>
          </a:xfrm>
          <a:prstGeom prst="rect">
            <a:avLst/>
          </a:prstGeom>
          <a:ln w="12700">
            <a:miter lim="400000"/>
          </a:ln>
        </p:spPr>
      </p:pic>
      <p:sp>
        <p:nvSpPr>
          <p:cNvPr id="263" name="Textfeld 122"/>
          <p:cNvSpPr txBox="1"/>
          <p:nvPr/>
        </p:nvSpPr>
        <p:spPr>
          <a:xfrm>
            <a:off x="5193708" y="2432030"/>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EVU</a:t>
            </a:r>
          </a:p>
        </p:txBody>
      </p:sp>
      <p:sp>
        <p:nvSpPr>
          <p:cNvPr id="264" name="Textfeld 123"/>
          <p:cNvSpPr txBox="1"/>
          <p:nvPr/>
        </p:nvSpPr>
        <p:spPr>
          <a:xfrm>
            <a:off x="5192628" y="2629577"/>
            <a:ext cx="830581"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20.000 V</a:t>
            </a:r>
          </a:p>
        </p:txBody>
      </p:sp>
      <p:sp>
        <p:nvSpPr>
          <p:cNvPr id="265" name="Textfeld 124"/>
          <p:cNvSpPr txBox="1"/>
          <p:nvPr/>
        </p:nvSpPr>
        <p:spPr>
          <a:xfrm>
            <a:off x="4341407" y="2629485"/>
            <a:ext cx="830581"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b="1">
                <a:solidFill>
                  <a:srgbClr val="000000"/>
                </a:solidFill>
                <a:latin typeface="Myriad Pro"/>
                <a:ea typeface="Myriad Pro"/>
                <a:cs typeface="Myriad Pro"/>
                <a:sym typeface="Myriad Pro"/>
              </a:defRPr>
            </a:lvl1pPr>
          </a:lstStyle>
          <a:p>
            <a:r>
              <a:t>400 V</a:t>
            </a:r>
          </a:p>
        </p:txBody>
      </p:sp>
      <p:sp>
        <p:nvSpPr>
          <p:cNvPr id="266" name="Ellipse 125"/>
          <p:cNvSpPr/>
          <p:nvPr/>
        </p:nvSpPr>
        <p:spPr>
          <a:xfrm>
            <a:off x="7313377" y="356206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67" name="Ellipse 126"/>
          <p:cNvSpPr/>
          <p:nvPr/>
        </p:nvSpPr>
        <p:spPr>
          <a:xfrm>
            <a:off x="7004478" y="3613006"/>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68" name="Ellipse 127"/>
          <p:cNvSpPr/>
          <p:nvPr/>
        </p:nvSpPr>
        <p:spPr>
          <a:xfrm>
            <a:off x="6615238" y="4185687"/>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69" name="Gerade Verbindung 128"/>
          <p:cNvSpPr/>
          <p:nvPr/>
        </p:nvSpPr>
        <p:spPr>
          <a:xfrm flipV="1">
            <a:off x="7633406" y="4162391"/>
            <a:ext cx="540163" cy="44231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70" name="Gerade Verbindung 129"/>
          <p:cNvSpPr/>
          <p:nvPr/>
        </p:nvSpPr>
        <p:spPr>
          <a:xfrm flipH="1" flipV="1">
            <a:off x="7358377" y="3652065"/>
            <a:ext cx="275030" cy="80308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71" name="Gerade Verbindung 130"/>
          <p:cNvSpPr/>
          <p:nvPr/>
        </p:nvSpPr>
        <p:spPr>
          <a:xfrm flipH="1" flipV="1">
            <a:off x="7049479" y="3703007"/>
            <a:ext cx="474571" cy="85512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72" name="Gerade Verbindung 131"/>
          <p:cNvSpPr/>
          <p:nvPr/>
        </p:nvSpPr>
        <p:spPr>
          <a:xfrm flipH="1" flipV="1">
            <a:off x="6692058" y="4262506"/>
            <a:ext cx="754450" cy="267235"/>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grpSp>
        <p:nvGrpSpPr>
          <p:cNvPr id="275" name="Gruppieren 132"/>
          <p:cNvGrpSpPr/>
          <p:nvPr/>
        </p:nvGrpSpPr>
        <p:grpSpPr>
          <a:xfrm>
            <a:off x="4794839" y="2546075"/>
            <a:ext cx="345491" cy="205803"/>
            <a:chOff x="0" y="0"/>
            <a:chExt cx="345489" cy="205801"/>
          </a:xfrm>
        </p:grpSpPr>
        <p:sp>
          <p:nvSpPr>
            <p:cNvPr id="273" name="Ellipse 133"/>
            <p:cNvSpPr/>
            <p:nvPr/>
          </p:nvSpPr>
          <p:spPr>
            <a:xfrm>
              <a:off x="-1"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sp>
          <p:nvSpPr>
            <p:cNvPr id="274" name="Ellipse 134"/>
            <p:cNvSpPr/>
            <p:nvPr/>
          </p:nvSpPr>
          <p:spPr>
            <a:xfrm>
              <a:off x="116865" y="0"/>
              <a:ext cx="228625" cy="205802"/>
            </a:xfrm>
            <a:prstGeom prst="ellipse">
              <a:avLst/>
            </a:prstGeom>
            <a:noFill/>
            <a:ln w="9525"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000000"/>
                  </a:solidFill>
                </a:defRPr>
              </a:pPr>
              <a:endParaRPr/>
            </a:p>
          </p:txBody>
        </p:sp>
      </p:grpSp>
      <p:pic>
        <p:nvPicPr>
          <p:cNvPr id="276" name="Picture 3" descr="Picture 3"/>
          <p:cNvPicPr>
            <a:picLocks noChangeAspect="1"/>
          </p:cNvPicPr>
          <p:nvPr/>
        </p:nvPicPr>
        <p:blipFill>
          <a:blip r:embed="rId11">
            <a:extLst/>
          </a:blip>
          <a:stretch>
            <a:fillRect/>
          </a:stretch>
        </p:blipFill>
        <p:spPr>
          <a:xfrm>
            <a:off x="7358377" y="4313184"/>
            <a:ext cx="514599" cy="1008001"/>
          </a:xfrm>
          <a:prstGeom prst="rect">
            <a:avLst/>
          </a:prstGeom>
          <a:ln w="12700">
            <a:miter lim="400000"/>
          </a:ln>
        </p:spPr>
      </p:pic>
      <p:sp>
        <p:nvSpPr>
          <p:cNvPr id="277" name="Ellipse 138"/>
          <p:cNvSpPr/>
          <p:nvPr/>
        </p:nvSpPr>
        <p:spPr>
          <a:xfrm>
            <a:off x="4642291" y="3346389"/>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78" name="Ellipse 139"/>
          <p:cNvSpPr/>
          <p:nvPr/>
        </p:nvSpPr>
        <p:spPr>
          <a:xfrm>
            <a:off x="4417195" y="43478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79" name="Ellipse 140"/>
          <p:cNvSpPr/>
          <p:nvPr/>
        </p:nvSpPr>
        <p:spPr>
          <a:xfrm>
            <a:off x="4876484"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0" name="Ellipse 141"/>
          <p:cNvSpPr/>
          <p:nvPr/>
        </p:nvSpPr>
        <p:spPr>
          <a:xfrm>
            <a:off x="5361268"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1" name="Ellipse 142"/>
          <p:cNvSpPr/>
          <p:nvPr/>
        </p:nvSpPr>
        <p:spPr>
          <a:xfrm>
            <a:off x="5817842" y="436751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2" name="Ellipse 143"/>
          <p:cNvSpPr/>
          <p:nvPr/>
        </p:nvSpPr>
        <p:spPr>
          <a:xfrm>
            <a:off x="8160388" y="4085571"/>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3" name="Ellipse 89"/>
          <p:cNvSpPr/>
          <p:nvPr/>
        </p:nvSpPr>
        <p:spPr>
          <a:xfrm>
            <a:off x="1929994" y="21375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4" name="Ellipse 90"/>
          <p:cNvSpPr/>
          <p:nvPr/>
        </p:nvSpPr>
        <p:spPr>
          <a:xfrm>
            <a:off x="3032916" y="202370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5" name="Ellipse 97"/>
          <p:cNvSpPr/>
          <p:nvPr/>
        </p:nvSpPr>
        <p:spPr>
          <a:xfrm>
            <a:off x="4125095" y="3343133"/>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6" name="Ellipse 91"/>
          <p:cNvSpPr/>
          <p:nvPr/>
        </p:nvSpPr>
        <p:spPr>
          <a:xfrm>
            <a:off x="7268978" y="1938552"/>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sp>
        <p:nvSpPr>
          <p:cNvPr id="287" name="Inhaltsplatzhalter 1"/>
          <p:cNvSpPr txBox="1">
            <a:spLocks noGrp="1"/>
          </p:cNvSpPr>
          <p:nvPr>
            <p:ph type="body" sz="quarter" idx="1"/>
          </p:nvPr>
        </p:nvSpPr>
        <p:spPr>
          <a:xfrm>
            <a:off x="67239" y="2576809"/>
            <a:ext cx="3491302" cy="2520971"/>
          </a:xfrm>
          <a:prstGeom prst="rect">
            <a:avLst/>
          </a:prstGeom>
        </p:spPr>
        <p:txBody>
          <a:bodyPr/>
          <a:lstStyle/>
          <a:p>
            <a:pPr marL="0" indent="182562">
              <a:buSzTx/>
              <a:buFont typeface="Wingdings"/>
              <a:buNone/>
              <a:defRPr sz="1800" b="1">
                <a:latin typeface="Myriad Pro"/>
                <a:ea typeface="Myriad Pro"/>
                <a:cs typeface="Myriad Pro"/>
                <a:sym typeface="Myriad Pro"/>
              </a:defRPr>
            </a:pPr>
            <a:r>
              <a:t>Netzqualität auf den Punkt</a:t>
            </a:r>
          </a:p>
          <a:p>
            <a:pPr indent="-173037">
              <a:defRPr sz="1400" b="1">
                <a:solidFill>
                  <a:srgbClr val="455E6F"/>
                </a:solidFill>
                <a:latin typeface="Myriad Pro"/>
                <a:ea typeface="Myriad Pro"/>
                <a:cs typeface="Myriad Pro"/>
                <a:sym typeface="Myriad Pro"/>
              </a:defRPr>
            </a:pPr>
            <a:r>
              <a:t>Geringere Produktionsausfälle</a:t>
            </a:r>
            <a:r>
              <a:rPr b="0"/>
              <a:t> durch Verbesserung Ihrer Netzqualität</a:t>
            </a:r>
          </a:p>
          <a:p>
            <a:pPr indent="-173037">
              <a:defRPr sz="1400" b="1">
                <a:solidFill>
                  <a:srgbClr val="455E6F"/>
                </a:solidFill>
                <a:latin typeface="Myriad Pro"/>
                <a:ea typeface="Myriad Pro"/>
                <a:cs typeface="Myriad Pro"/>
                <a:sym typeface="Myriad Pro"/>
              </a:defRPr>
            </a:pPr>
            <a:r>
              <a:t>Sichere Energieversorgung</a:t>
            </a:r>
          </a:p>
          <a:p>
            <a:pPr indent="-173037">
              <a:defRPr sz="1400">
                <a:solidFill>
                  <a:srgbClr val="455E6F"/>
                </a:solidFill>
                <a:latin typeface="Myriad Pro"/>
                <a:ea typeface="Myriad Pro"/>
                <a:cs typeface="Myriad Pro"/>
                <a:sym typeface="Myriad Pro"/>
              </a:defRPr>
            </a:pPr>
            <a:r>
              <a:t>Einfache</a:t>
            </a:r>
            <a:r>
              <a:rPr b="1"/>
              <a:t> Bewertung der Netzqualität</a:t>
            </a:r>
          </a:p>
          <a:p>
            <a:pPr indent="-173037">
              <a:defRPr sz="1400" b="1">
                <a:solidFill>
                  <a:srgbClr val="455E6F"/>
                </a:solidFill>
                <a:latin typeface="Myriad Pro"/>
                <a:ea typeface="Myriad Pro"/>
                <a:cs typeface="Myriad Pro"/>
                <a:sym typeface="Myriad Pro"/>
              </a:defRPr>
            </a:pPr>
            <a:r>
              <a:t>Kompakte Bauweise </a:t>
            </a:r>
            <a:r>
              <a:rPr b="0"/>
              <a:t>aktiver</a:t>
            </a:r>
            <a:br>
              <a:rPr b="0"/>
            </a:br>
            <a:r>
              <a:rPr b="0"/>
              <a:t>Leistungsfilter</a:t>
            </a:r>
          </a:p>
        </p:txBody>
      </p:sp>
      <p:sp>
        <p:nvSpPr>
          <p:cNvPr id="288" name="Gerade Verbindung 71"/>
          <p:cNvSpPr/>
          <p:nvPr/>
        </p:nvSpPr>
        <p:spPr>
          <a:xfrm flipH="1">
            <a:off x="7358378" y="2922449"/>
            <a:ext cx="177045" cy="639618"/>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89" name="Titel 3"/>
          <p:cNvSpPr txBox="1"/>
          <p:nvPr/>
        </p:nvSpPr>
        <p:spPr>
          <a:xfrm>
            <a:off x="243892" y="81404"/>
            <a:ext cx="861047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2400" b="1">
                <a:solidFill>
                  <a:srgbClr val="5C7D94"/>
                </a:solidFill>
                <a:latin typeface="Myriad Pro"/>
                <a:ea typeface="Myriad Pro"/>
                <a:cs typeface="Myriad Pro"/>
                <a:sym typeface="Myriad Pro"/>
              </a:defRPr>
            </a:pPr>
            <a:r>
              <a:t>Kostensenkung durch Effizienzsteigerung</a:t>
            </a:r>
            <a:br/>
            <a:r>
              <a:rPr sz="2000" b="0">
                <a:solidFill>
                  <a:srgbClr val="A9BBC6"/>
                </a:solidFill>
              </a:rPr>
              <a:t>Messen </a:t>
            </a:r>
            <a:r>
              <a:rPr sz="2000" b="0"/>
              <a:t>|</a:t>
            </a:r>
            <a:r>
              <a:rPr sz="2000" b="0">
                <a:solidFill>
                  <a:srgbClr val="A9BBC6"/>
                </a:solidFill>
              </a:rPr>
              <a:t> Optimieren </a:t>
            </a:r>
            <a:r>
              <a:rPr sz="2000" b="0"/>
              <a:t>|</a:t>
            </a:r>
            <a:r>
              <a:rPr sz="2000" b="0">
                <a:solidFill>
                  <a:srgbClr val="A9BBC6"/>
                </a:solidFill>
              </a:rPr>
              <a:t> Regeln </a:t>
            </a:r>
            <a:r>
              <a:rPr sz="2000" b="0"/>
              <a:t>|</a:t>
            </a:r>
            <a:r>
              <a:rPr sz="2000" b="0">
                <a:solidFill>
                  <a:schemeClr val="accent3">
                    <a:lumOff val="44000"/>
                  </a:schemeClr>
                </a:solidFill>
              </a:rPr>
              <a:t> </a:t>
            </a:r>
            <a:r>
              <a:rPr sz="2000">
                <a:solidFill>
                  <a:schemeClr val="accent1"/>
                </a:solidFill>
              </a:rPr>
              <a:t>Power Quality </a:t>
            </a:r>
            <a:r>
              <a:rPr sz="2000" b="0"/>
              <a:t>|</a:t>
            </a:r>
            <a:r>
              <a:rPr sz="2000" b="0">
                <a:solidFill>
                  <a:schemeClr val="accent3">
                    <a:lumOff val="44000"/>
                  </a:schemeClr>
                </a:solidFill>
              </a:rPr>
              <a:t> </a:t>
            </a:r>
            <a:r>
              <a:rPr sz="2000" b="0">
                <a:solidFill>
                  <a:srgbClr val="A9BBC6"/>
                </a:solidFill>
              </a:rPr>
              <a:t>Visualisieren </a:t>
            </a:r>
            <a:r>
              <a:rPr sz="2000" b="0"/>
              <a:t>|</a:t>
            </a:r>
            <a:r>
              <a:rPr sz="2000" b="0">
                <a:solidFill>
                  <a:srgbClr val="A9BBC6"/>
                </a:solidFill>
              </a:rPr>
              <a:t> Service</a:t>
            </a:r>
          </a:p>
        </p:txBody>
      </p:sp>
      <p:sp>
        <p:nvSpPr>
          <p:cNvPr id="290" name="Gerade Verbindung 83"/>
          <p:cNvSpPr/>
          <p:nvPr/>
        </p:nvSpPr>
        <p:spPr>
          <a:xfrm>
            <a:off x="4585187" y="1488278"/>
            <a:ext cx="2683792" cy="49527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91" name="Gerade Verbindung 86"/>
          <p:cNvSpPr/>
          <p:nvPr/>
        </p:nvSpPr>
        <p:spPr>
          <a:xfrm flipH="1">
            <a:off x="1975212" y="1571293"/>
            <a:ext cx="2359169" cy="623554"/>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92" name="Gerade Verbindung 87"/>
          <p:cNvSpPr/>
          <p:nvPr/>
        </p:nvSpPr>
        <p:spPr>
          <a:xfrm flipH="1">
            <a:off x="4130456" y="1610874"/>
            <a:ext cx="252811" cy="174975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93" name="Gerade Verbindung 150"/>
          <p:cNvSpPr/>
          <p:nvPr/>
        </p:nvSpPr>
        <p:spPr>
          <a:xfrm flipH="1">
            <a:off x="3064306" y="1683857"/>
            <a:ext cx="1426099" cy="377109"/>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294" name="Gerade Verbindung 144"/>
          <p:cNvSpPr/>
          <p:nvPr/>
        </p:nvSpPr>
        <p:spPr>
          <a:xfrm flipV="1">
            <a:off x="3812728" y="3423208"/>
            <a:ext cx="842744" cy="110653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pic>
        <p:nvPicPr>
          <p:cNvPr id="295" name="Picture 5" descr="Picture 5"/>
          <p:cNvPicPr>
            <a:picLocks noChangeAspect="1"/>
          </p:cNvPicPr>
          <p:nvPr/>
        </p:nvPicPr>
        <p:blipFill>
          <a:blip r:embed="rId12">
            <a:extLst/>
          </a:blip>
          <a:stretch>
            <a:fillRect/>
          </a:stretch>
        </p:blipFill>
        <p:spPr>
          <a:xfrm>
            <a:off x="6795238" y="341629"/>
            <a:ext cx="1603557" cy="1439416"/>
          </a:xfrm>
          <a:prstGeom prst="rect">
            <a:avLst/>
          </a:prstGeom>
          <a:ln w="12700">
            <a:miter lim="400000"/>
          </a:ln>
        </p:spPr>
      </p:pic>
      <p:pic>
        <p:nvPicPr>
          <p:cNvPr id="296" name="Picture 9" descr="Picture 9"/>
          <p:cNvPicPr>
            <a:picLocks noChangeAspect="1"/>
          </p:cNvPicPr>
          <p:nvPr/>
        </p:nvPicPr>
        <p:blipFill>
          <a:blip r:embed="rId13">
            <a:extLst/>
          </a:blip>
          <a:stretch>
            <a:fillRect/>
          </a:stretch>
        </p:blipFill>
        <p:spPr>
          <a:xfrm>
            <a:off x="3670108" y="1590303"/>
            <a:ext cx="4886372" cy="291225"/>
          </a:xfrm>
          <a:prstGeom prst="rect">
            <a:avLst/>
          </a:prstGeom>
          <a:ln w="12700">
            <a:miter lim="400000"/>
          </a:ln>
        </p:spPr>
      </p:pic>
      <p:pic>
        <p:nvPicPr>
          <p:cNvPr id="297" name="Picture 4" descr="Picture 4"/>
          <p:cNvPicPr>
            <a:picLocks noChangeAspect="1"/>
          </p:cNvPicPr>
          <p:nvPr/>
        </p:nvPicPr>
        <p:blipFill>
          <a:blip r:embed="rId14">
            <a:extLst/>
          </a:blip>
          <a:stretch>
            <a:fillRect/>
          </a:stretch>
        </p:blipFill>
        <p:spPr>
          <a:xfrm>
            <a:off x="4876482" y="4535149"/>
            <a:ext cx="602512" cy="600731"/>
          </a:xfrm>
          <a:prstGeom prst="rect">
            <a:avLst/>
          </a:prstGeom>
          <a:ln w="12700">
            <a:miter lim="400000"/>
          </a:ln>
        </p:spPr>
      </p:pic>
      <p:pic>
        <p:nvPicPr>
          <p:cNvPr id="298" name="Picture 3" descr="Picture 3"/>
          <p:cNvPicPr>
            <a:picLocks noChangeAspect="1"/>
          </p:cNvPicPr>
          <p:nvPr/>
        </p:nvPicPr>
        <p:blipFill>
          <a:blip r:embed="rId15">
            <a:extLst/>
          </a:blip>
          <a:stretch>
            <a:fillRect/>
          </a:stretch>
        </p:blipFill>
        <p:spPr>
          <a:xfrm>
            <a:off x="6024288" y="2653471"/>
            <a:ext cx="1828973" cy="223713"/>
          </a:xfrm>
          <a:prstGeom prst="rect">
            <a:avLst/>
          </a:prstGeom>
          <a:ln w="12700">
            <a:miter lim="400000"/>
          </a:ln>
        </p:spPr>
      </p:pic>
      <p:sp>
        <p:nvSpPr>
          <p:cNvPr id="299" name="Gerade Verbindung 74"/>
          <p:cNvSpPr/>
          <p:nvPr/>
        </p:nvSpPr>
        <p:spPr>
          <a:xfrm flipH="1">
            <a:off x="6692059" y="2266949"/>
            <a:ext cx="941348" cy="1931918"/>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pic>
        <p:nvPicPr>
          <p:cNvPr id="300" name="Picture 3" descr="Picture 3"/>
          <p:cNvPicPr>
            <a:picLocks noChangeAspect="1"/>
          </p:cNvPicPr>
          <p:nvPr/>
        </p:nvPicPr>
        <p:blipFill>
          <a:blip r:embed="rId16">
            <a:extLst/>
          </a:blip>
          <a:stretch>
            <a:fillRect/>
          </a:stretch>
        </p:blipFill>
        <p:spPr>
          <a:xfrm>
            <a:off x="7358377" y="1928133"/>
            <a:ext cx="1321961" cy="1314125"/>
          </a:xfrm>
          <a:prstGeom prst="rect">
            <a:avLst/>
          </a:prstGeom>
          <a:ln w="12700">
            <a:miter lim="400000"/>
          </a:ln>
        </p:spPr>
      </p:pic>
      <p:pic>
        <p:nvPicPr>
          <p:cNvPr id="301" name="Picture 10" descr="Picture 10"/>
          <p:cNvPicPr>
            <a:picLocks noChangeAspect="1"/>
          </p:cNvPicPr>
          <p:nvPr/>
        </p:nvPicPr>
        <p:blipFill>
          <a:blip r:embed="rId17">
            <a:extLst/>
          </a:blip>
          <a:stretch>
            <a:fillRect/>
          </a:stretch>
        </p:blipFill>
        <p:spPr>
          <a:xfrm>
            <a:off x="6461669" y="2423439"/>
            <a:ext cx="651899" cy="401793"/>
          </a:xfrm>
          <a:prstGeom prst="rect">
            <a:avLst/>
          </a:prstGeom>
          <a:ln w="12700">
            <a:miter lim="400000"/>
          </a:ln>
        </p:spPr>
      </p:pic>
      <p:sp>
        <p:nvSpPr>
          <p:cNvPr id="302" name="Gerade Verbindung 84"/>
          <p:cNvSpPr/>
          <p:nvPr/>
        </p:nvSpPr>
        <p:spPr>
          <a:xfrm>
            <a:off x="4493729" y="1434573"/>
            <a:ext cx="2084495" cy="1182143"/>
          </a:xfrm>
          <a:prstGeom prst="line">
            <a:avLst/>
          </a:prstGeom>
          <a:ln>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303" name="Ellipse 107"/>
          <p:cNvSpPr/>
          <p:nvPr/>
        </p:nvSpPr>
        <p:spPr>
          <a:xfrm>
            <a:off x="6565042" y="2584485"/>
            <a:ext cx="90001" cy="90001"/>
          </a:xfrm>
          <a:prstGeom prst="ellipse">
            <a:avLst/>
          </a:prstGeom>
          <a:solidFill>
            <a:schemeClr val="accent3">
              <a:lumOff val="44000"/>
            </a:schemeClr>
          </a:solidFill>
          <a:ln w="12700">
            <a:solidFill>
              <a:schemeClr val="accent1"/>
            </a:solidFill>
          </a:ln>
          <a:effectLst>
            <a:outerShdw blurRad="38100" dist="23000" dir="5400000" rotWithShape="0">
              <a:srgbClr val="000000">
                <a:alpha val="35000"/>
              </a:srgbClr>
            </a:outerShdw>
          </a:effectLst>
        </p:spPr>
        <p:txBody>
          <a:bodyPr lIns="45719" rIns="45719" anchor="ctr"/>
          <a:lstStyle/>
          <a:p>
            <a:pPr algn="ctr">
              <a:defRPr>
                <a:solidFill>
                  <a:srgbClr val="000000"/>
                </a:solidFill>
              </a:defRPr>
            </a:pPr>
            <a:endParaRPr/>
          </a:p>
        </p:txBody>
      </p:sp>
      <p:pic>
        <p:nvPicPr>
          <p:cNvPr id="304" name="Picture 2" descr="Picture 2"/>
          <p:cNvPicPr>
            <a:picLocks noChangeAspect="1"/>
          </p:cNvPicPr>
          <p:nvPr/>
        </p:nvPicPr>
        <p:blipFill>
          <a:blip r:embed="rId18">
            <a:extLst/>
          </a:blip>
          <a:stretch>
            <a:fillRect/>
          </a:stretch>
        </p:blipFill>
        <p:spPr>
          <a:xfrm>
            <a:off x="3338805" y="4262042"/>
            <a:ext cx="920731" cy="1381914"/>
          </a:xfrm>
          <a:prstGeom prst="rect">
            <a:avLst/>
          </a:prstGeom>
          <a:ln w="12700">
            <a:miter lim="400000"/>
          </a:ln>
        </p:spPr>
      </p:pic>
      <p:pic>
        <p:nvPicPr>
          <p:cNvPr id="305" name="Picture 4" descr="Picture 4"/>
          <p:cNvPicPr>
            <a:picLocks noChangeAspect="1"/>
          </p:cNvPicPr>
          <p:nvPr/>
        </p:nvPicPr>
        <p:blipFill>
          <a:blip r:embed="rId19">
            <a:extLst/>
          </a:blip>
          <a:stretch>
            <a:fillRect/>
          </a:stretch>
        </p:blipFill>
        <p:spPr>
          <a:xfrm>
            <a:off x="3673085" y="876203"/>
            <a:ext cx="1428531" cy="1192500"/>
          </a:xfrm>
          <a:prstGeom prst="rect">
            <a:avLst/>
          </a:prstGeom>
          <a:ln w="12700">
            <a:miter lim="400000"/>
          </a:ln>
        </p:spPr>
      </p:pic>
    </p:spTree>
  </p:cSld>
  <p:clrMapOvr>
    <a:masterClrMapping/>
  </p:clrMapOvr>
  <p:transition xmlns:p14="http://schemas.microsoft.com/office/powerpoint/2010/main" spd="slow">
    <p:fad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300"/>
                            </p:stCondLst>
                            <p:childTnLst>
                              <p:par>
                                <p:cTn id="5" presetID="1" presetClass="entr" presetSubtype="0" fill="hold" grpId="15" nodeType="after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par>
                          <p:cTn id="7" fill="hold">
                            <p:stCondLst>
                              <p:cond delay="300"/>
                            </p:stCondLst>
                            <p:childTnLst>
                              <p:par>
                                <p:cTn id="8" presetID="9" presetClass="entr" presetSubtype="0" fill="hold" grpId="17" nodeType="afterEffect">
                                  <p:stCondLst>
                                    <p:cond delay="500"/>
                                  </p:stCondLst>
                                  <p:childTnLst>
                                    <p:set>
                                      <p:cBhvr>
                                        <p:cTn id="9" dur="1" fill="hold">
                                          <p:stCondLst>
                                            <p:cond delay="0"/>
                                          </p:stCondLst>
                                        </p:cTn>
                                        <p:tgtEl>
                                          <p:spTgt spid="287">
                                            <p:bg/>
                                          </p:spTgt>
                                        </p:tgtEl>
                                        <p:attrNameLst>
                                          <p:attrName>style.visibility</p:attrName>
                                        </p:attrNameLst>
                                      </p:cBhvr>
                                      <p:to>
                                        <p:strVal val="visible"/>
                                      </p:to>
                                    </p:set>
                                    <p:animEffect transition="in" filter="dissolve">
                                      <p:cBhvr>
                                        <p:cTn id="10" dur="1000"/>
                                        <p:tgtEl>
                                          <p:spTgt spid="287">
                                            <p:bg/>
                                          </p:spTgt>
                                        </p:tgtEl>
                                      </p:cBhvr>
                                    </p:animEffect>
                                  </p:childTnLst>
                                </p:cTn>
                              </p:par>
                              <p:par>
                                <p:cTn id="11" presetID="9" presetClass="entr" presetSubtype="0" fill="hold" grpId="17" nodeType="withEffect">
                                  <p:stCondLst>
                                    <p:cond delay="100"/>
                                  </p:stCondLst>
                                  <p:childTnLst>
                                    <p:set>
                                      <p:cBhvr>
                                        <p:cTn id="12" dur="1" fill="hold">
                                          <p:stCondLst>
                                            <p:cond delay="0"/>
                                          </p:stCondLst>
                                        </p:cTn>
                                        <p:tgtEl>
                                          <p:spTgt spid="287">
                                            <p:txEl>
                                              <p:pRg st="0" end="0"/>
                                            </p:txEl>
                                          </p:spTgt>
                                        </p:tgtEl>
                                        <p:attrNameLst>
                                          <p:attrName>style.visibility</p:attrName>
                                        </p:attrNameLst>
                                      </p:cBhvr>
                                      <p:to>
                                        <p:strVal val="visible"/>
                                      </p:to>
                                    </p:set>
                                    <p:animEffect transition="in" filter="dissolve">
                                      <p:cBhvr>
                                        <p:cTn id="13" dur="1000"/>
                                        <p:tgtEl>
                                          <p:spTgt spid="287">
                                            <p:txEl>
                                              <p:pRg st="0" end="0"/>
                                            </p:txEl>
                                          </p:spTgt>
                                        </p:tgtEl>
                                      </p:cBhvr>
                                    </p:animEffect>
                                  </p:childTnLst>
                                </p:cTn>
                              </p:par>
                            </p:childTnLst>
                          </p:cTn>
                        </p:par>
                        <p:par>
                          <p:cTn id="14" fill="hold">
                            <p:stCondLst>
                              <p:cond delay="1800"/>
                            </p:stCondLst>
                            <p:childTnLst>
                              <p:par>
                                <p:cTn id="15" presetID="9" presetClass="entr" presetSubtype="0" fill="hold" grpId="17" nodeType="afterEffect">
                                  <p:stCondLst>
                                    <p:cond delay="200"/>
                                  </p:stCondLst>
                                  <p:childTnLst>
                                    <p:set>
                                      <p:cBhvr>
                                        <p:cTn id="16" dur="1" fill="hold">
                                          <p:stCondLst>
                                            <p:cond delay="0"/>
                                          </p:stCondLst>
                                        </p:cTn>
                                        <p:tgtEl>
                                          <p:spTgt spid="287">
                                            <p:txEl>
                                              <p:pRg st="1" end="1"/>
                                            </p:txEl>
                                          </p:spTgt>
                                        </p:tgtEl>
                                        <p:attrNameLst>
                                          <p:attrName>style.visibility</p:attrName>
                                        </p:attrNameLst>
                                      </p:cBhvr>
                                      <p:to>
                                        <p:strVal val="visible"/>
                                      </p:to>
                                    </p:set>
                                    <p:animEffect transition="in" filter="dissolve">
                                      <p:cBhvr>
                                        <p:cTn id="17" dur="1000"/>
                                        <p:tgtEl>
                                          <p:spTgt spid="287">
                                            <p:txEl>
                                              <p:pRg st="1" end="1"/>
                                            </p:txEl>
                                          </p:spTgt>
                                        </p:tgtEl>
                                      </p:cBhvr>
                                    </p:animEffect>
                                  </p:childTnLst>
                                </p:cTn>
                              </p:par>
                              <p:par>
                                <p:cTn id="18" presetID="9" presetClass="entr" presetSubtype="0" fill="hold" grpId="17" nodeType="withEffect">
                                  <p:stCondLst>
                                    <p:cond delay="200"/>
                                  </p:stCondLst>
                                  <p:childTnLst>
                                    <p:set>
                                      <p:cBhvr>
                                        <p:cTn id="19" dur="1" fill="hold">
                                          <p:stCondLst>
                                            <p:cond delay="0"/>
                                          </p:stCondLst>
                                        </p:cTn>
                                        <p:tgtEl>
                                          <p:spTgt spid="287">
                                            <p:txEl>
                                              <p:pRg st="2" end="2"/>
                                            </p:txEl>
                                          </p:spTgt>
                                        </p:tgtEl>
                                        <p:attrNameLst>
                                          <p:attrName>style.visibility</p:attrName>
                                        </p:attrNameLst>
                                      </p:cBhvr>
                                      <p:to>
                                        <p:strVal val="visible"/>
                                      </p:to>
                                    </p:set>
                                    <p:animEffect transition="in" filter="dissolve">
                                      <p:cBhvr>
                                        <p:cTn id="20" dur="1000"/>
                                        <p:tgtEl>
                                          <p:spTgt spid="287">
                                            <p:txEl>
                                              <p:pRg st="2" end="2"/>
                                            </p:txEl>
                                          </p:spTgt>
                                        </p:tgtEl>
                                      </p:cBhvr>
                                    </p:animEffect>
                                  </p:childTnLst>
                                </p:cTn>
                              </p:par>
                              <p:par>
                                <p:cTn id="21" presetID="9" presetClass="entr" presetSubtype="0" fill="hold" grpId="17" nodeType="withEffect">
                                  <p:stCondLst>
                                    <p:cond delay="200"/>
                                  </p:stCondLst>
                                  <p:childTnLst>
                                    <p:set>
                                      <p:cBhvr>
                                        <p:cTn id="22" dur="1" fill="hold">
                                          <p:stCondLst>
                                            <p:cond delay="0"/>
                                          </p:stCondLst>
                                        </p:cTn>
                                        <p:tgtEl>
                                          <p:spTgt spid="287">
                                            <p:txEl>
                                              <p:pRg st="3" end="3"/>
                                            </p:txEl>
                                          </p:spTgt>
                                        </p:tgtEl>
                                        <p:attrNameLst>
                                          <p:attrName>style.visibility</p:attrName>
                                        </p:attrNameLst>
                                      </p:cBhvr>
                                      <p:to>
                                        <p:strVal val="visible"/>
                                      </p:to>
                                    </p:set>
                                    <p:animEffect transition="in" filter="dissolve">
                                      <p:cBhvr>
                                        <p:cTn id="23" dur="1000"/>
                                        <p:tgtEl>
                                          <p:spTgt spid="287">
                                            <p:txEl>
                                              <p:pRg st="3" end="3"/>
                                            </p:txEl>
                                          </p:spTgt>
                                        </p:tgtEl>
                                      </p:cBhvr>
                                    </p:animEffect>
                                  </p:childTnLst>
                                </p:cTn>
                              </p:par>
                              <p:par>
                                <p:cTn id="24" presetID="9" presetClass="entr" presetSubtype="0" fill="hold" grpId="17" nodeType="withEffect">
                                  <p:stCondLst>
                                    <p:cond delay="200"/>
                                  </p:stCondLst>
                                  <p:childTnLst>
                                    <p:set>
                                      <p:cBhvr>
                                        <p:cTn id="25" dur="1" fill="hold">
                                          <p:stCondLst>
                                            <p:cond delay="0"/>
                                          </p:stCondLst>
                                        </p:cTn>
                                        <p:tgtEl>
                                          <p:spTgt spid="287">
                                            <p:txEl>
                                              <p:pRg st="4" end="4"/>
                                            </p:txEl>
                                          </p:spTgt>
                                        </p:tgtEl>
                                        <p:attrNameLst>
                                          <p:attrName>style.visibility</p:attrName>
                                        </p:attrNameLst>
                                      </p:cBhvr>
                                      <p:to>
                                        <p:strVal val="visible"/>
                                      </p:to>
                                    </p:set>
                                    <p:animEffect transition="in" filter="dissolve">
                                      <p:cBhvr>
                                        <p:cTn id="26" dur="1000"/>
                                        <p:tgtEl>
                                          <p:spTgt spid="287">
                                            <p:txEl>
                                              <p:pRg st="4" end="4"/>
                                            </p:txEl>
                                          </p:spTgt>
                                        </p:tgtEl>
                                      </p:cBhvr>
                                    </p:animEffect>
                                  </p:childTnLst>
                                </p:cTn>
                              </p:par>
                            </p:childTnLst>
                          </p:cTn>
                        </p:par>
                        <p:par>
                          <p:cTn id="27" fill="hold">
                            <p:stCondLst>
                              <p:cond delay="3000"/>
                            </p:stCondLst>
                            <p:childTnLst>
                              <p:par>
                                <p:cTn id="28" presetID="9" presetClass="entr" fill="hold" grpId="1" nodeType="afterEffect">
                                  <p:stCondLst>
                                    <p:cond delay="3000"/>
                                  </p:stCondLst>
                                  <p:iterate>
                                    <p:tmAbs val="0"/>
                                  </p:iterate>
                                  <p:childTnLst>
                                    <p:set>
                                      <p:cBhvr>
                                        <p:cTn id="29" fill="hold"/>
                                        <p:tgtEl>
                                          <p:spTgt spid="283"/>
                                        </p:tgtEl>
                                        <p:attrNameLst>
                                          <p:attrName>style.visibility</p:attrName>
                                        </p:attrNameLst>
                                      </p:cBhvr>
                                      <p:to>
                                        <p:strVal val="visible"/>
                                      </p:to>
                                    </p:set>
                                    <p:animEffect transition="in" filter="dissolve">
                                      <p:cBhvr>
                                        <p:cTn id="30" dur="500"/>
                                        <p:tgtEl>
                                          <p:spTgt spid="283"/>
                                        </p:tgtEl>
                                      </p:cBhvr>
                                    </p:animEffect>
                                  </p:childTnLst>
                                </p:cTn>
                              </p:par>
                            </p:childTnLst>
                          </p:cTn>
                        </p:par>
                        <p:par>
                          <p:cTn id="31" fill="hold">
                            <p:stCondLst>
                              <p:cond delay="6500"/>
                            </p:stCondLst>
                            <p:childTnLst>
                              <p:par>
                                <p:cTn id="32" presetID="9" presetClass="entr" fill="hold" grpId="2" nodeType="afterEffect">
                                  <p:stCondLst>
                                    <p:cond delay="0"/>
                                  </p:stCondLst>
                                  <p:iterate>
                                    <p:tmAbs val="0"/>
                                  </p:iterate>
                                  <p:childTnLst>
                                    <p:set>
                                      <p:cBhvr>
                                        <p:cTn id="33" fill="hold"/>
                                        <p:tgtEl>
                                          <p:spTgt spid="284"/>
                                        </p:tgtEl>
                                        <p:attrNameLst>
                                          <p:attrName>style.visibility</p:attrName>
                                        </p:attrNameLst>
                                      </p:cBhvr>
                                      <p:to>
                                        <p:strVal val="visible"/>
                                      </p:to>
                                    </p:set>
                                    <p:animEffect transition="in" filter="dissolve">
                                      <p:cBhvr>
                                        <p:cTn id="34" dur="500"/>
                                        <p:tgtEl>
                                          <p:spTgt spid="284"/>
                                        </p:tgtEl>
                                      </p:cBhvr>
                                    </p:animEffect>
                                  </p:childTnLst>
                                </p:cTn>
                              </p:par>
                            </p:childTnLst>
                          </p:cTn>
                        </p:par>
                        <p:par>
                          <p:cTn id="35" fill="hold">
                            <p:stCondLst>
                              <p:cond delay="7000"/>
                            </p:stCondLst>
                            <p:childTnLst>
                              <p:par>
                                <p:cTn id="36" presetID="9" presetClass="entr" fill="hold" grpId="3" nodeType="afterEffect">
                                  <p:stCondLst>
                                    <p:cond delay="0"/>
                                  </p:stCondLst>
                                  <p:iterate>
                                    <p:tmAbs val="0"/>
                                  </p:iterate>
                                  <p:childTnLst>
                                    <p:set>
                                      <p:cBhvr>
                                        <p:cTn id="37" fill="hold"/>
                                        <p:tgtEl>
                                          <p:spTgt spid="286"/>
                                        </p:tgtEl>
                                        <p:attrNameLst>
                                          <p:attrName>style.visibility</p:attrName>
                                        </p:attrNameLst>
                                      </p:cBhvr>
                                      <p:to>
                                        <p:strVal val="visible"/>
                                      </p:to>
                                    </p:set>
                                    <p:animEffect transition="in" filter="dissolve">
                                      <p:cBhvr>
                                        <p:cTn id="38" dur="500"/>
                                        <p:tgtEl>
                                          <p:spTgt spid="286"/>
                                        </p:tgtEl>
                                      </p:cBhvr>
                                    </p:animEffect>
                                  </p:childTnLst>
                                </p:cTn>
                              </p:par>
                            </p:childTnLst>
                          </p:cTn>
                        </p:par>
                        <p:par>
                          <p:cTn id="39" fill="hold">
                            <p:stCondLst>
                              <p:cond delay="7500"/>
                            </p:stCondLst>
                            <p:childTnLst>
                              <p:par>
                                <p:cTn id="40" presetID="9" presetClass="entr" fill="hold" grpId="4" nodeType="afterEffect">
                                  <p:stCondLst>
                                    <p:cond delay="0"/>
                                  </p:stCondLst>
                                  <p:iterate>
                                    <p:tmAbs val="0"/>
                                  </p:iterate>
                                  <p:childTnLst>
                                    <p:set>
                                      <p:cBhvr>
                                        <p:cTn id="41" fill="hold"/>
                                        <p:tgtEl>
                                          <p:spTgt spid="285"/>
                                        </p:tgtEl>
                                        <p:attrNameLst>
                                          <p:attrName>style.visibility</p:attrName>
                                        </p:attrNameLst>
                                      </p:cBhvr>
                                      <p:to>
                                        <p:strVal val="visible"/>
                                      </p:to>
                                    </p:set>
                                    <p:animEffect transition="in" filter="dissolve">
                                      <p:cBhvr>
                                        <p:cTn id="42" dur="500"/>
                                        <p:tgtEl>
                                          <p:spTgt spid="285"/>
                                        </p:tgtEl>
                                      </p:cBhvr>
                                    </p:animEffect>
                                  </p:childTnLst>
                                </p:cTn>
                              </p:par>
                            </p:childTnLst>
                          </p:cTn>
                        </p:par>
                        <p:par>
                          <p:cTn id="43" fill="hold">
                            <p:stCondLst>
                              <p:cond delay="8000"/>
                            </p:stCondLst>
                            <p:childTnLst>
                              <p:par>
                                <p:cTn id="44" presetID="9" presetClass="entr" fill="hold" grpId="5" nodeType="afterEffect">
                                  <p:stCondLst>
                                    <p:cond delay="0"/>
                                  </p:stCondLst>
                                  <p:iterate>
                                    <p:tmAbs val="0"/>
                                  </p:iterate>
                                  <p:childTnLst>
                                    <p:set>
                                      <p:cBhvr>
                                        <p:cTn id="45" fill="hold"/>
                                        <p:tgtEl>
                                          <p:spTgt spid="303"/>
                                        </p:tgtEl>
                                        <p:attrNameLst>
                                          <p:attrName>style.visibility</p:attrName>
                                        </p:attrNameLst>
                                      </p:cBhvr>
                                      <p:to>
                                        <p:strVal val="visible"/>
                                      </p:to>
                                    </p:set>
                                    <p:animEffect transition="in" filter="dissolve">
                                      <p:cBhvr>
                                        <p:cTn id="46" dur="500"/>
                                        <p:tgtEl>
                                          <p:spTgt spid="303"/>
                                        </p:tgtEl>
                                      </p:cBhvr>
                                    </p:animEffect>
                                  </p:childTnLst>
                                </p:cTn>
                              </p:par>
                            </p:childTnLst>
                          </p:cTn>
                        </p:par>
                        <p:par>
                          <p:cTn id="47" fill="hold">
                            <p:stCondLst>
                              <p:cond delay="8500"/>
                            </p:stCondLst>
                            <p:childTnLst>
                              <p:par>
                                <p:cTn id="48" presetID="23" presetClass="entr" presetSubtype="16" fill="hold" grpId="6" nodeType="afterEffect">
                                  <p:stCondLst>
                                    <p:cond delay="0"/>
                                  </p:stCondLst>
                                  <p:iterate>
                                    <p:tmAbs val="0"/>
                                  </p:iterate>
                                  <p:childTnLst>
                                    <p:set>
                                      <p:cBhvr>
                                        <p:cTn id="49" fill="hold"/>
                                        <p:tgtEl>
                                          <p:spTgt spid="305"/>
                                        </p:tgtEl>
                                        <p:attrNameLst>
                                          <p:attrName>style.visibility</p:attrName>
                                        </p:attrNameLst>
                                      </p:cBhvr>
                                      <p:to>
                                        <p:strVal val="visible"/>
                                      </p:to>
                                    </p:set>
                                    <p:anim calcmode="lin" valueType="num">
                                      <p:cBhvr>
                                        <p:cTn id="50" dur="2000" fill="hold"/>
                                        <p:tgtEl>
                                          <p:spTgt spid="305"/>
                                        </p:tgtEl>
                                        <p:attrNameLst>
                                          <p:attrName>ppt_w</p:attrName>
                                        </p:attrNameLst>
                                      </p:cBhvr>
                                      <p:tavLst>
                                        <p:tav tm="0">
                                          <p:val>
                                            <p:fltVal val="0"/>
                                          </p:val>
                                        </p:tav>
                                        <p:tav tm="100000">
                                          <p:val>
                                            <p:strVal val="#ppt_w"/>
                                          </p:val>
                                        </p:tav>
                                      </p:tavLst>
                                    </p:anim>
                                    <p:anim calcmode="lin" valueType="num">
                                      <p:cBhvr>
                                        <p:cTn id="51" dur="2000" fill="hold"/>
                                        <p:tgtEl>
                                          <p:spTgt spid="305"/>
                                        </p:tgtEl>
                                        <p:attrNameLst>
                                          <p:attrName>ppt_h</p:attrName>
                                        </p:attrNameLst>
                                      </p:cBhvr>
                                      <p:tavLst>
                                        <p:tav tm="0">
                                          <p:val>
                                            <p:fltVal val="0"/>
                                          </p:val>
                                        </p:tav>
                                        <p:tav tm="100000">
                                          <p:val>
                                            <p:strVal val="#ppt_h"/>
                                          </p:val>
                                        </p:tav>
                                      </p:tavLst>
                                    </p:anim>
                                  </p:childTnLst>
                                </p:cTn>
                              </p:par>
                            </p:childTnLst>
                          </p:cTn>
                        </p:par>
                        <p:par>
                          <p:cTn id="52" fill="hold">
                            <p:stCondLst>
                              <p:cond delay="10500"/>
                            </p:stCondLst>
                            <p:childTnLst>
                              <p:par>
                                <p:cTn id="53" presetID="22" presetClass="entr" presetSubtype="8" fill="hold" grpId="7" nodeType="afterEffect">
                                  <p:stCondLst>
                                    <p:cond delay="1000"/>
                                  </p:stCondLst>
                                  <p:iterate>
                                    <p:tmAbs val="0"/>
                                  </p:iterate>
                                  <p:childTnLst>
                                    <p:set>
                                      <p:cBhvr>
                                        <p:cTn id="54" fill="hold"/>
                                        <p:tgtEl>
                                          <p:spTgt spid="290"/>
                                        </p:tgtEl>
                                        <p:attrNameLst>
                                          <p:attrName>style.visibility</p:attrName>
                                        </p:attrNameLst>
                                      </p:cBhvr>
                                      <p:to>
                                        <p:strVal val="visible"/>
                                      </p:to>
                                    </p:set>
                                    <p:animEffect transition="in" filter="wipe(left)">
                                      <p:cBhvr>
                                        <p:cTn id="55" dur="500"/>
                                        <p:tgtEl>
                                          <p:spTgt spid="290"/>
                                        </p:tgtEl>
                                      </p:cBhvr>
                                    </p:animEffect>
                                  </p:childTnLst>
                                </p:cTn>
                              </p:par>
                            </p:childTnLst>
                          </p:cTn>
                        </p:par>
                        <p:par>
                          <p:cTn id="56" fill="hold">
                            <p:stCondLst>
                              <p:cond delay="12000"/>
                            </p:stCondLst>
                            <p:childTnLst>
                              <p:par>
                                <p:cTn id="57" presetID="22" presetClass="entr" presetSubtype="8" fill="hold" grpId="8" nodeType="afterEffect">
                                  <p:stCondLst>
                                    <p:cond delay="1000"/>
                                  </p:stCondLst>
                                  <p:iterate>
                                    <p:tmAbs val="0"/>
                                  </p:iterate>
                                  <p:childTnLst>
                                    <p:set>
                                      <p:cBhvr>
                                        <p:cTn id="58" fill="hold"/>
                                        <p:tgtEl>
                                          <p:spTgt spid="302"/>
                                        </p:tgtEl>
                                        <p:attrNameLst>
                                          <p:attrName>style.visibility</p:attrName>
                                        </p:attrNameLst>
                                      </p:cBhvr>
                                      <p:to>
                                        <p:strVal val="visible"/>
                                      </p:to>
                                    </p:set>
                                    <p:animEffect transition="in" filter="wipe(left)">
                                      <p:cBhvr>
                                        <p:cTn id="59" dur="500"/>
                                        <p:tgtEl>
                                          <p:spTgt spid="302"/>
                                        </p:tgtEl>
                                      </p:cBhvr>
                                    </p:animEffect>
                                  </p:childTnLst>
                                </p:cTn>
                              </p:par>
                            </p:childTnLst>
                          </p:cTn>
                        </p:par>
                        <p:par>
                          <p:cTn id="60" fill="hold">
                            <p:stCondLst>
                              <p:cond delay="13500"/>
                            </p:stCondLst>
                            <p:childTnLst>
                              <p:par>
                                <p:cTn id="61" presetID="22" presetClass="entr" presetSubtype="8" fill="hold" grpId="9" nodeType="afterEffect">
                                  <p:stCondLst>
                                    <p:cond delay="1000"/>
                                  </p:stCondLst>
                                  <p:iterate>
                                    <p:tmAbs val="0"/>
                                  </p:iterate>
                                  <p:childTnLst>
                                    <p:set>
                                      <p:cBhvr>
                                        <p:cTn id="62" fill="hold"/>
                                        <p:tgtEl>
                                          <p:spTgt spid="292"/>
                                        </p:tgtEl>
                                        <p:attrNameLst>
                                          <p:attrName>style.visibility</p:attrName>
                                        </p:attrNameLst>
                                      </p:cBhvr>
                                      <p:to>
                                        <p:strVal val="visible"/>
                                      </p:to>
                                    </p:set>
                                    <p:animEffect transition="in" filter="wipe(left)">
                                      <p:cBhvr>
                                        <p:cTn id="63" dur="500"/>
                                        <p:tgtEl>
                                          <p:spTgt spid="292"/>
                                        </p:tgtEl>
                                      </p:cBhvr>
                                    </p:animEffect>
                                  </p:childTnLst>
                                </p:cTn>
                              </p:par>
                            </p:childTnLst>
                          </p:cTn>
                        </p:par>
                        <p:par>
                          <p:cTn id="64" fill="hold">
                            <p:stCondLst>
                              <p:cond delay="15000"/>
                            </p:stCondLst>
                            <p:childTnLst>
                              <p:par>
                                <p:cTn id="65" presetID="22" presetClass="entr" presetSubtype="8" fill="hold" grpId="10" nodeType="afterEffect">
                                  <p:stCondLst>
                                    <p:cond delay="1000"/>
                                  </p:stCondLst>
                                  <p:iterate>
                                    <p:tmAbs val="0"/>
                                  </p:iterate>
                                  <p:childTnLst>
                                    <p:set>
                                      <p:cBhvr>
                                        <p:cTn id="66" fill="hold"/>
                                        <p:tgtEl>
                                          <p:spTgt spid="293"/>
                                        </p:tgtEl>
                                        <p:attrNameLst>
                                          <p:attrName>style.visibility</p:attrName>
                                        </p:attrNameLst>
                                      </p:cBhvr>
                                      <p:to>
                                        <p:strVal val="visible"/>
                                      </p:to>
                                    </p:set>
                                    <p:animEffect transition="in" filter="wipe(left)">
                                      <p:cBhvr>
                                        <p:cTn id="67" dur="500"/>
                                        <p:tgtEl>
                                          <p:spTgt spid="293"/>
                                        </p:tgtEl>
                                      </p:cBhvr>
                                    </p:animEffect>
                                  </p:childTnLst>
                                </p:cTn>
                              </p:par>
                            </p:childTnLst>
                          </p:cTn>
                        </p:par>
                        <p:par>
                          <p:cTn id="68" fill="hold">
                            <p:stCondLst>
                              <p:cond delay="16500"/>
                            </p:stCondLst>
                            <p:childTnLst>
                              <p:par>
                                <p:cTn id="69" presetID="22" presetClass="entr" presetSubtype="8" fill="hold" grpId="11" nodeType="afterEffect">
                                  <p:stCondLst>
                                    <p:cond delay="1000"/>
                                  </p:stCondLst>
                                  <p:iterate>
                                    <p:tmAbs val="0"/>
                                  </p:iterate>
                                  <p:childTnLst>
                                    <p:set>
                                      <p:cBhvr>
                                        <p:cTn id="70" fill="hold"/>
                                        <p:tgtEl>
                                          <p:spTgt spid="291"/>
                                        </p:tgtEl>
                                        <p:attrNameLst>
                                          <p:attrName>style.visibility</p:attrName>
                                        </p:attrNameLst>
                                      </p:cBhvr>
                                      <p:to>
                                        <p:strVal val="visible"/>
                                      </p:to>
                                    </p:set>
                                    <p:animEffect transition="in" filter="wipe(left)">
                                      <p:cBhvr>
                                        <p:cTn id="71" dur="500"/>
                                        <p:tgtEl>
                                          <p:spTgt spid="291"/>
                                        </p:tgtEl>
                                      </p:cBhvr>
                                    </p:animEffect>
                                  </p:childTnLst>
                                </p:cTn>
                              </p:par>
                            </p:childTnLst>
                          </p:cTn>
                        </p:par>
                        <p:par>
                          <p:cTn id="72" fill="hold">
                            <p:stCondLst>
                              <p:cond delay="18000"/>
                            </p:stCondLst>
                            <p:childTnLst>
                              <p:par>
                                <p:cTn id="73" presetID="23" presetClass="entr" presetSubtype="16" fill="hold" grpId="12" nodeType="afterEffect">
                                  <p:stCondLst>
                                    <p:cond delay="1250"/>
                                  </p:stCondLst>
                                  <p:iterate>
                                    <p:tmAbs val="0"/>
                                  </p:iterate>
                                  <p:childTnLst>
                                    <p:set>
                                      <p:cBhvr>
                                        <p:cTn id="74" fill="hold"/>
                                        <p:tgtEl>
                                          <p:spTgt spid="300"/>
                                        </p:tgtEl>
                                        <p:attrNameLst>
                                          <p:attrName>style.visibility</p:attrName>
                                        </p:attrNameLst>
                                      </p:cBhvr>
                                      <p:to>
                                        <p:strVal val="visible"/>
                                      </p:to>
                                    </p:set>
                                    <p:anim calcmode="lin" valueType="num">
                                      <p:cBhvr>
                                        <p:cTn id="75" dur="2000" fill="hold"/>
                                        <p:tgtEl>
                                          <p:spTgt spid="300"/>
                                        </p:tgtEl>
                                        <p:attrNameLst>
                                          <p:attrName>ppt_w</p:attrName>
                                        </p:attrNameLst>
                                      </p:cBhvr>
                                      <p:tavLst>
                                        <p:tav tm="0">
                                          <p:val>
                                            <p:fltVal val="0"/>
                                          </p:val>
                                        </p:tav>
                                        <p:tav tm="100000">
                                          <p:val>
                                            <p:strVal val="#ppt_w"/>
                                          </p:val>
                                        </p:tav>
                                      </p:tavLst>
                                    </p:anim>
                                    <p:anim calcmode="lin" valueType="num">
                                      <p:cBhvr>
                                        <p:cTn id="76" dur="2000" fill="hold"/>
                                        <p:tgtEl>
                                          <p:spTgt spid="300"/>
                                        </p:tgtEl>
                                        <p:attrNameLst>
                                          <p:attrName>ppt_h</p:attrName>
                                        </p:attrNameLst>
                                      </p:cBhvr>
                                      <p:tavLst>
                                        <p:tav tm="0">
                                          <p:val>
                                            <p:fltVal val="0"/>
                                          </p:val>
                                        </p:tav>
                                        <p:tav tm="100000">
                                          <p:val>
                                            <p:strVal val="#ppt_h"/>
                                          </p:val>
                                        </p:tav>
                                      </p:tavLst>
                                    </p:anim>
                                  </p:childTnLst>
                                </p:cTn>
                              </p:par>
                            </p:childTnLst>
                          </p:cTn>
                        </p:par>
                        <p:par>
                          <p:cTn id="77" fill="hold">
                            <p:stCondLst>
                              <p:cond delay="21250"/>
                            </p:stCondLst>
                            <p:childTnLst>
                              <p:par>
                                <p:cTn id="78" presetID="22" presetClass="entr" presetSubtype="1" fill="hold" grpId="13" nodeType="afterEffect">
                                  <p:stCondLst>
                                    <p:cond delay="0"/>
                                  </p:stCondLst>
                                  <p:iterate>
                                    <p:tmAbs val="0"/>
                                  </p:iterate>
                                  <p:childTnLst>
                                    <p:set>
                                      <p:cBhvr>
                                        <p:cTn id="79" fill="hold"/>
                                        <p:tgtEl>
                                          <p:spTgt spid="288"/>
                                        </p:tgtEl>
                                        <p:attrNameLst>
                                          <p:attrName>style.visibility</p:attrName>
                                        </p:attrNameLst>
                                      </p:cBhvr>
                                      <p:to>
                                        <p:strVal val="visible"/>
                                      </p:to>
                                    </p:set>
                                    <p:animEffect transition="in" filter="wipe(up)">
                                      <p:cBhvr>
                                        <p:cTn id="80" dur="500"/>
                                        <p:tgtEl>
                                          <p:spTgt spid="288"/>
                                        </p:tgtEl>
                                      </p:cBhvr>
                                    </p:animEffect>
                                  </p:childTnLst>
                                </p:cTn>
                              </p:par>
                            </p:childTnLst>
                          </p:cTn>
                        </p:par>
                        <p:par>
                          <p:cTn id="81" fill="hold">
                            <p:stCondLst>
                              <p:cond delay="21750"/>
                            </p:stCondLst>
                            <p:childTnLst>
                              <p:par>
                                <p:cTn id="82" presetID="22" presetClass="entr" presetSubtype="1" fill="hold" grpId="14" nodeType="afterEffect">
                                  <p:stCondLst>
                                    <p:cond delay="0"/>
                                  </p:stCondLst>
                                  <p:iterate>
                                    <p:tmAbs val="0"/>
                                  </p:iterate>
                                  <p:childTnLst>
                                    <p:set>
                                      <p:cBhvr>
                                        <p:cTn id="83" fill="hold"/>
                                        <p:tgtEl>
                                          <p:spTgt spid="299"/>
                                        </p:tgtEl>
                                        <p:attrNameLst>
                                          <p:attrName>style.visibility</p:attrName>
                                        </p:attrNameLst>
                                      </p:cBhvr>
                                      <p:to>
                                        <p:strVal val="visible"/>
                                      </p:to>
                                    </p:set>
                                    <p:animEffect transition="in" filter="wipe(up)">
                                      <p:cBhvr>
                                        <p:cTn id="84" dur="500"/>
                                        <p:tgtEl>
                                          <p:spTgt spid="299"/>
                                        </p:tgtEl>
                                      </p:cBhvr>
                                    </p:animEffect>
                                  </p:childTnLst>
                                </p:cTn>
                              </p:par>
                              <p:par>
                                <p:cTn id="85" presetID="26" presetClass="emph" presetSubtype="0" fill="hold" grpId="16" nodeType="withEffect">
                                  <p:stCondLst>
                                    <p:cond delay="700"/>
                                  </p:stCondLst>
                                  <p:childTnLst>
                                    <p:animEffect transition="out" filter="fade">
                                      <p:cBhvr>
                                        <p:cTn id="86" dur="1500" fill="hold" tmFilter="0, 0; .2, .5; .8, .5; 1, 0"/>
                                        <p:tgtEl>
                                          <p:spTgt spid="287">
                                            <p:txEl>
                                              <p:pRg st="0" end="0"/>
                                            </p:txEl>
                                          </p:spTgt>
                                        </p:tgtEl>
                                      </p:cBhvr>
                                    </p:animEffect>
                                    <p:animScale>
                                      <p:cBhvr>
                                        <p:cTn id="87" dur="750" autoRev="1" fill="hold"/>
                                        <p:tgtEl>
                                          <p:spTgt spid="287">
                                            <p:txEl>
                                              <p:pRg st="0" end="0"/>
                                            </p:txEl>
                                          </p:spTgt>
                                        </p:tgtEl>
                                      </p:cBhvr>
                                      <p:by x="105000" y="105000"/>
                                    </p:animScale>
                                  </p:childTnLst>
                                </p:cTn>
                              </p:par>
                              <p:par>
                                <p:cTn id="88" presetID="26" presetClass="emph" presetSubtype="0" fill="hold" grpId="16" nodeType="withEffect">
                                  <p:stCondLst>
                                    <p:cond delay="700"/>
                                  </p:stCondLst>
                                  <p:childTnLst>
                                    <p:animEffect transition="out" filter="fade">
                                      <p:cBhvr>
                                        <p:cTn id="89" dur="1500" fill="hold" tmFilter="0, 0; .2, .5; .8, .5; 1, 0"/>
                                        <p:tgtEl>
                                          <p:spTgt spid="287">
                                            <p:txEl>
                                              <p:pRg st="1" end="1"/>
                                            </p:txEl>
                                          </p:spTgt>
                                        </p:tgtEl>
                                      </p:cBhvr>
                                    </p:animEffect>
                                    <p:animScale>
                                      <p:cBhvr>
                                        <p:cTn id="90" dur="750" autoRev="1" fill="hold"/>
                                        <p:tgtEl>
                                          <p:spTgt spid="287">
                                            <p:txEl>
                                              <p:pRg st="1" end="1"/>
                                            </p:txEl>
                                          </p:spTgt>
                                        </p:tgtEl>
                                      </p:cBhvr>
                                      <p:by x="105000" y="105000"/>
                                    </p:animScale>
                                  </p:childTnLst>
                                </p:cTn>
                              </p:par>
                              <p:par>
                                <p:cTn id="91" presetID="26" presetClass="emph" presetSubtype="0" fill="hold" grpId="16" nodeType="withEffect">
                                  <p:stCondLst>
                                    <p:cond delay="700"/>
                                  </p:stCondLst>
                                  <p:childTnLst>
                                    <p:animEffect transition="out" filter="fade">
                                      <p:cBhvr>
                                        <p:cTn id="92" dur="1500" fill="hold" tmFilter="0, 0; .2, .5; .8, .5; 1, 0"/>
                                        <p:tgtEl>
                                          <p:spTgt spid="287">
                                            <p:txEl>
                                              <p:pRg st="2" end="2"/>
                                            </p:txEl>
                                          </p:spTgt>
                                        </p:tgtEl>
                                      </p:cBhvr>
                                    </p:animEffect>
                                    <p:animScale>
                                      <p:cBhvr>
                                        <p:cTn id="93" dur="750" autoRev="1" fill="hold"/>
                                        <p:tgtEl>
                                          <p:spTgt spid="287">
                                            <p:txEl>
                                              <p:pRg st="2" end="2"/>
                                            </p:txEl>
                                          </p:spTgt>
                                        </p:tgtEl>
                                      </p:cBhvr>
                                      <p:by x="105000" y="105000"/>
                                    </p:animScale>
                                  </p:childTnLst>
                                </p:cTn>
                              </p:par>
                              <p:par>
                                <p:cTn id="94" presetID="26" presetClass="emph" presetSubtype="0" fill="hold" grpId="16" nodeType="withEffect">
                                  <p:stCondLst>
                                    <p:cond delay="700"/>
                                  </p:stCondLst>
                                  <p:childTnLst>
                                    <p:animEffect transition="out" filter="fade">
                                      <p:cBhvr>
                                        <p:cTn id="95" dur="1500" fill="hold" tmFilter="0, 0; .2, .5; .8, .5; 1, 0"/>
                                        <p:tgtEl>
                                          <p:spTgt spid="287">
                                            <p:txEl>
                                              <p:pRg st="3" end="3"/>
                                            </p:txEl>
                                          </p:spTgt>
                                        </p:tgtEl>
                                      </p:cBhvr>
                                    </p:animEffect>
                                    <p:animScale>
                                      <p:cBhvr>
                                        <p:cTn id="96" dur="750" autoRev="1" fill="hold"/>
                                        <p:tgtEl>
                                          <p:spTgt spid="287">
                                            <p:txEl>
                                              <p:pRg st="3" end="3"/>
                                            </p:txEl>
                                          </p:spTgt>
                                        </p:tgtEl>
                                      </p:cBhvr>
                                      <p:by x="105000" y="105000"/>
                                    </p:animScale>
                                  </p:childTnLst>
                                </p:cTn>
                              </p:par>
                              <p:par>
                                <p:cTn id="97" presetID="26" presetClass="emph" presetSubtype="0" fill="hold" grpId="16" nodeType="withEffect">
                                  <p:stCondLst>
                                    <p:cond delay="700"/>
                                  </p:stCondLst>
                                  <p:childTnLst>
                                    <p:animEffect transition="out" filter="fade">
                                      <p:cBhvr>
                                        <p:cTn id="98" dur="1500" fill="hold" tmFilter="0, 0; .2, .5; .8, .5; 1, 0"/>
                                        <p:tgtEl>
                                          <p:spTgt spid="287">
                                            <p:txEl>
                                              <p:pRg st="4" end="4"/>
                                            </p:txEl>
                                          </p:spTgt>
                                        </p:tgtEl>
                                      </p:cBhvr>
                                    </p:animEffect>
                                    <p:animScale>
                                      <p:cBhvr>
                                        <p:cTn id="99" dur="750" autoRev="1" fill="hold"/>
                                        <p:tgtEl>
                                          <p:spTgt spid="287">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5" animBg="1" advAuto="0"/>
      <p:bldP spid="283" grpId="1" animBg="1" advAuto="0"/>
      <p:bldP spid="284" grpId="2" animBg="1" advAuto="0"/>
      <p:bldP spid="285" grpId="4" animBg="1" advAuto="0"/>
      <p:bldP spid="286" grpId="3" animBg="1" advAuto="0"/>
      <p:bldP spid="287" grpId="16" build="p" bldLvl="5" animBg="1" advAuto="0"/>
      <p:bldP spid="287" grpId="17" build="p" animBg="1" advAuto="0"/>
      <p:bldP spid="288" grpId="13" animBg="1" advAuto="0"/>
      <p:bldP spid="290" grpId="7" animBg="1" advAuto="0"/>
      <p:bldP spid="291" grpId="11" animBg="1" advAuto="0"/>
      <p:bldP spid="292" grpId="9" animBg="1" advAuto="0"/>
      <p:bldP spid="293" grpId="10" animBg="1" advAuto="0"/>
      <p:bldP spid="299" grpId="14" animBg="1" advAuto="0"/>
      <p:bldP spid="300" grpId="12" animBg="1" advAuto="0"/>
      <p:bldP spid="302" grpId="8" animBg="1" advAuto="0"/>
      <p:bldP spid="303" grpId="5" animBg="1" advAuto="0"/>
      <p:bldP spid="305" grpId="6" animBg="1" advAuto="0"/>
    </p:bldLst>
  </p:timing>
</p:sld>
</file>

<file path=ppt/theme/theme1.xml><?xml version="1.0" encoding="utf-8"?>
<a:theme xmlns:a="http://schemas.openxmlformats.org/drawingml/2006/main" name="KBR_PowerPoint_Folienmaster">
  <a:themeElements>
    <a:clrScheme name="KBR_PowerPoint_Folienmaster">
      <a:dk1>
        <a:srgbClr val="FFFFFF"/>
      </a:dk1>
      <a:lt1>
        <a:srgbClr val="FFFFFF"/>
      </a:lt1>
      <a:dk2>
        <a:srgbClr val="A7A7A7"/>
      </a:dk2>
      <a:lt2>
        <a:srgbClr val="535353"/>
      </a:lt2>
      <a:accent1>
        <a:srgbClr val="DC1432"/>
      </a:accent1>
      <a:accent2>
        <a:srgbClr val="A01427"/>
      </a:accent2>
      <a:accent3>
        <a:srgbClr val="8F8F8F"/>
      </a:accent3>
      <a:accent4>
        <a:srgbClr val="6E6E6E"/>
      </a:accent4>
      <a:accent5>
        <a:srgbClr val="4D4D4D"/>
      </a:accent5>
      <a:accent6>
        <a:srgbClr val="2B2B2B"/>
      </a:accent6>
      <a:hlink>
        <a:srgbClr val="0000FF"/>
      </a:hlink>
      <a:folHlink>
        <a:srgbClr val="FF00FF"/>
      </a:folHlink>
    </a:clrScheme>
    <a:fontScheme name="KBR_PowerPoint_Folienmaster">
      <a:majorFont>
        <a:latin typeface="Helvetica"/>
        <a:ea typeface="Helvetica"/>
        <a:cs typeface="Helvetica"/>
      </a:majorFont>
      <a:minorFont>
        <a:latin typeface="Calibri"/>
        <a:ea typeface="Calibri"/>
        <a:cs typeface="Calibri"/>
      </a:minorFont>
    </a:fontScheme>
    <a:fmtScheme name="KBR_PowerPoint_Folien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BR_PowerPoint_Folienmaster">
  <a:themeElements>
    <a:clrScheme name="KBR_PowerPoint_Folienmaster">
      <a:dk1>
        <a:srgbClr val="000000"/>
      </a:dk1>
      <a:lt1>
        <a:srgbClr val="FFFFFF"/>
      </a:lt1>
      <a:dk2>
        <a:srgbClr val="A7A7A7"/>
      </a:dk2>
      <a:lt2>
        <a:srgbClr val="535353"/>
      </a:lt2>
      <a:accent1>
        <a:srgbClr val="DC1432"/>
      </a:accent1>
      <a:accent2>
        <a:srgbClr val="A01427"/>
      </a:accent2>
      <a:accent3>
        <a:srgbClr val="8F8F8F"/>
      </a:accent3>
      <a:accent4>
        <a:srgbClr val="6E6E6E"/>
      </a:accent4>
      <a:accent5>
        <a:srgbClr val="4D4D4D"/>
      </a:accent5>
      <a:accent6>
        <a:srgbClr val="2B2B2B"/>
      </a:accent6>
      <a:hlink>
        <a:srgbClr val="0000FF"/>
      </a:hlink>
      <a:folHlink>
        <a:srgbClr val="FF00FF"/>
      </a:folHlink>
    </a:clrScheme>
    <a:fontScheme name="KBR_PowerPoint_Folienmaster">
      <a:majorFont>
        <a:latin typeface="Helvetica"/>
        <a:ea typeface="Helvetica"/>
        <a:cs typeface="Helvetica"/>
      </a:majorFont>
      <a:minorFont>
        <a:latin typeface="Calibri"/>
        <a:ea typeface="Calibri"/>
        <a:cs typeface="Calibri"/>
      </a:minorFont>
    </a:fontScheme>
    <a:fmtScheme name="KBR_PowerPoint_Folien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lumOff val="44000"/>
              </a:schemeClr>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630</Words>
  <Application>Microsoft Macintosh PowerPoint</Application>
  <PresentationFormat>Bildschirmpräsentation (16:9)</PresentationFormat>
  <Paragraphs>155</Paragraphs>
  <Slides>19</Slides>
  <Notes>11</Notes>
  <HiddenSlides>0</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KBR_PowerPoint_Folienmaster</vt:lpstr>
      <vt:lpstr>PowerPoint-Präsentation</vt:lpstr>
      <vt:lpstr>EnergieDatenManagement</vt:lpstr>
      <vt:lpstr>EnergieDatenManagement</vt:lpstr>
      <vt:lpstr>PowerPoint-Präsentation</vt:lpstr>
      <vt:lpstr>Was macht das System so zuverlässig und sicher?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Th Wingold</cp:lastModifiedBy>
  <cp:revision>34</cp:revision>
  <dcterms:modified xsi:type="dcterms:W3CDTF">2019-08-01T15:26:46Z</dcterms:modified>
</cp:coreProperties>
</file>